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9"/>
  </p:notesMasterIdLst>
  <p:sldIdLst>
    <p:sldId id="256" r:id="rId2"/>
    <p:sldId id="480" r:id="rId3"/>
    <p:sldId id="481" r:id="rId4"/>
    <p:sldId id="482" r:id="rId5"/>
    <p:sldId id="483" r:id="rId6"/>
    <p:sldId id="484" r:id="rId7"/>
    <p:sldId id="485" r:id="rId8"/>
    <p:sldId id="486" r:id="rId9"/>
    <p:sldId id="487" r:id="rId10"/>
    <p:sldId id="325" r:id="rId11"/>
    <p:sldId id="326" r:id="rId12"/>
    <p:sldId id="324" r:id="rId13"/>
    <p:sldId id="327" r:id="rId14"/>
    <p:sldId id="315" r:id="rId15"/>
    <p:sldId id="314" r:id="rId16"/>
    <p:sldId id="316" r:id="rId17"/>
    <p:sldId id="317" r:id="rId18"/>
    <p:sldId id="320" r:id="rId19"/>
    <p:sldId id="318" r:id="rId20"/>
    <p:sldId id="323" r:id="rId21"/>
    <p:sldId id="329" r:id="rId22"/>
    <p:sldId id="328" r:id="rId23"/>
    <p:sldId id="266" r:id="rId24"/>
    <p:sldId id="330" r:id="rId25"/>
    <p:sldId id="331" r:id="rId26"/>
    <p:sldId id="332" r:id="rId27"/>
    <p:sldId id="339" r:id="rId28"/>
    <p:sldId id="340" r:id="rId29"/>
    <p:sldId id="333" r:id="rId30"/>
    <p:sldId id="334" r:id="rId31"/>
    <p:sldId id="335" r:id="rId32"/>
    <p:sldId id="374" r:id="rId33"/>
    <p:sldId id="336" r:id="rId34"/>
    <p:sldId id="381" r:id="rId35"/>
    <p:sldId id="458" r:id="rId36"/>
    <p:sldId id="459" r:id="rId37"/>
    <p:sldId id="460" r:id="rId38"/>
    <p:sldId id="461" r:id="rId39"/>
    <p:sldId id="462" r:id="rId40"/>
    <p:sldId id="463" r:id="rId41"/>
    <p:sldId id="265" r:id="rId42"/>
    <p:sldId id="341" r:id="rId43"/>
    <p:sldId id="342" r:id="rId44"/>
    <p:sldId id="343" r:id="rId45"/>
    <p:sldId id="344" r:id="rId46"/>
    <p:sldId id="354" r:id="rId47"/>
    <p:sldId id="345" r:id="rId48"/>
    <p:sldId id="355" r:id="rId49"/>
    <p:sldId id="356" r:id="rId50"/>
    <p:sldId id="346" r:id="rId51"/>
    <p:sldId id="347" r:id="rId52"/>
    <p:sldId id="348" r:id="rId53"/>
    <p:sldId id="471" r:id="rId54"/>
    <p:sldId id="472" r:id="rId55"/>
    <p:sldId id="437" r:id="rId56"/>
    <p:sldId id="380" r:id="rId57"/>
    <p:sldId id="260" r:id="rId58"/>
    <p:sldId id="438" r:id="rId59"/>
    <p:sldId id="379" r:id="rId60"/>
    <p:sldId id="473" r:id="rId61"/>
    <p:sldId id="259" r:id="rId62"/>
    <p:sldId id="373" r:id="rId63"/>
    <p:sldId id="353" r:id="rId64"/>
    <p:sldId id="337" r:id="rId65"/>
    <p:sldId id="432" r:id="rId66"/>
    <p:sldId id="352" r:id="rId67"/>
    <p:sldId id="338" r:id="rId68"/>
    <p:sldId id="351" r:id="rId69"/>
    <p:sldId id="409" r:id="rId70"/>
    <p:sldId id="392" r:id="rId71"/>
    <p:sldId id="393" r:id="rId72"/>
    <p:sldId id="394" r:id="rId73"/>
    <p:sldId id="395" r:id="rId74"/>
    <p:sldId id="396" r:id="rId75"/>
    <p:sldId id="397" r:id="rId76"/>
    <p:sldId id="398" r:id="rId77"/>
    <p:sldId id="399" r:id="rId78"/>
    <p:sldId id="400" r:id="rId79"/>
    <p:sldId id="410" r:id="rId80"/>
    <p:sldId id="405" r:id="rId81"/>
    <p:sldId id="411" r:id="rId82"/>
    <p:sldId id="474" r:id="rId83"/>
    <p:sldId id="257" r:id="rId84"/>
    <p:sldId id="262" r:id="rId85"/>
    <p:sldId id="258" r:id="rId86"/>
    <p:sldId id="464" r:id="rId87"/>
    <p:sldId id="465" r:id="rId88"/>
    <p:sldId id="466" r:id="rId89"/>
    <p:sldId id="467" r:id="rId90"/>
    <p:sldId id="468" r:id="rId91"/>
    <p:sldId id="469" r:id="rId92"/>
    <p:sldId id="470" r:id="rId93"/>
    <p:sldId id="488" r:id="rId94"/>
    <p:sldId id="489" r:id="rId95"/>
    <p:sldId id="433" r:id="rId96"/>
    <p:sldId id="431" r:id="rId97"/>
    <p:sldId id="430" r:id="rId98"/>
    <p:sldId id="421" r:id="rId99"/>
    <p:sldId id="422" r:id="rId100"/>
    <p:sldId id="423" r:id="rId101"/>
    <p:sldId id="424" r:id="rId102"/>
    <p:sldId id="425" r:id="rId103"/>
    <p:sldId id="429" r:id="rId104"/>
    <p:sldId id="426" r:id="rId105"/>
    <p:sldId id="457" r:id="rId106"/>
    <p:sldId id="261" r:id="rId107"/>
    <p:sldId id="475" r:id="rId108"/>
    <p:sldId id="476" r:id="rId109"/>
    <p:sldId id="477" r:id="rId110"/>
    <p:sldId id="434" r:id="rId111"/>
    <p:sldId id="435" r:id="rId112"/>
    <p:sldId id="478" r:id="rId113"/>
    <p:sldId id="479" r:id="rId114"/>
    <p:sldId id="439" r:id="rId115"/>
    <p:sldId id="440" r:id="rId116"/>
    <p:sldId id="441" r:id="rId117"/>
    <p:sldId id="442" r:id="rId118"/>
    <p:sldId id="443" r:id="rId119"/>
    <p:sldId id="444" r:id="rId120"/>
    <p:sldId id="445" r:id="rId121"/>
    <p:sldId id="446" r:id="rId122"/>
    <p:sldId id="447" r:id="rId123"/>
    <p:sldId id="448" r:id="rId124"/>
    <p:sldId id="449" r:id="rId125"/>
    <p:sldId id="450" r:id="rId126"/>
    <p:sldId id="451" r:id="rId127"/>
    <p:sldId id="452" r:id="rId128"/>
    <p:sldId id="453" r:id="rId129"/>
    <p:sldId id="454" r:id="rId130"/>
    <p:sldId id="455" r:id="rId131"/>
    <p:sldId id="456" r:id="rId132"/>
    <p:sldId id="420" r:id="rId133"/>
    <p:sldId id="287" r:id="rId134"/>
    <p:sldId id="288" r:id="rId135"/>
    <p:sldId id="289" r:id="rId136"/>
    <p:sldId id="290" r:id="rId137"/>
    <p:sldId id="291" r:id="rId138"/>
    <p:sldId id="308" r:id="rId139"/>
    <p:sldId id="304" r:id="rId140"/>
    <p:sldId id="309" r:id="rId141"/>
    <p:sldId id="293" r:id="rId142"/>
    <p:sldId id="310" r:id="rId143"/>
    <p:sldId id="294" r:id="rId144"/>
    <p:sldId id="307" r:id="rId145"/>
    <p:sldId id="311" r:id="rId146"/>
    <p:sldId id="296" r:id="rId147"/>
    <p:sldId id="297" r:id="rId1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405"/>
  </p:normalViewPr>
  <p:slideViewPr>
    <p:cSldViewPr snapToGrid="0" snapToObjects="1">
      <p:cViewPr varScale="1">
        <p:scale>
          <a:sx n="131" d="100"/>
          <a:sy n="131"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A4328A-C999-9742-950B-356B5F2AE20D}" type="datetimeFigureOut">
              <a:rPr lang="en-US" smtClean="0"/>
              <a:t>1/23/20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E8650-7523-884D-9808-0704D2007FF1}" type="slidenum">
              <a:rPr lang="en-US" smtClean="0"/>
              <a:t>‹#›</a:t>
            </a:fld>
            <a:endParaRPr lang="en-US"/>
          </a:p>
        </p:txBody>
      </p:sp>
    </p:spTree>
    <p:extLst>
      <p:ext uri="{BB962C8B-B14F-4D97-AF65-F5344CB8AC3E}">
        <p14:creationId xmlns:p14="http://schemas.microsoft.com/office/powerpoint/2010/main" val="3003343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point here is that</a:t>
            </a:r>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10</a:t>
            </a:fld>
            <a:endParaRPr lang="en-US" dirty="0"/>
          </a:p>
        </p:txBody>
      </p:sp>
    </p:spTree>
    <p:extLst>
      <p:ext uri="{BB962C8B-B14F-4D97-AF65-F5344CB8AC3E}">
        <p14:creationId xmlns:p14="http://schemas.microsoft.com/office/powerpoint/2010/main" val="195474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17</a:t>
            </a:fld>
            <a:endParaRPr lang="en-US" dirty="0"/>
          </a:p>
        </p:txBody>
      </p:sp>
    </p:spTree>
    <p:extLst>
      <p:ext uri="{BB962C8B-B14F-4D97-AF65-F5344CB8AC3E}">
        <p14:creationId xmlns:p14="http://schemas.microsoft.com/office/powerpoint/2010/main" val="4124457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20</a:t>
            </a:fld>
            <a:endParaRPr lang="en-US" dirty="0"/>
          </a:p>
        </p:txBody>
      </p:sp>
    </p:spTree>
    <p:extLst>
      <p:ext uri="{BB962C8B-B14F-4D97-AF65-F5344CB8AC3E}">
        <p14:creationId xmlns:p14="http://schemas.microsoft.com/office/powerpoint/2010/main" val="482797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45</a:t>
            </a:fld>
            <a:endParaRPr lang="en-US" dirty="0"/>
          </a:p>
        </p:txBody>
      </p:sp>
    </p:spTree>
    <p:extLst>
      <p:ext uri="{BB962C8B-B14F-4D97-AF65-F5344CB8AC3E}">
        <p14:creationId xmlns:p14="http://schemas.microsoft.com/office/powerpoint/2010/main" val="13419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46</a:t>
            </a:fld>
            <a:endParaRPr lang="en-US" dirty="0"/>
          </a:p>
        </p:txBody>
      </p:sp>
    </p:spTree>
    <p:extLst>
      <p:ext uri="{BB962C8B-B14F-4D97-AF65-F5344CB8AC3E}">
        <p14:creationId xmlns:p14="http://schemas.microsoft.com/office/powerpoint/2010/main" val="365895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48</a:t>
            </a:fld>
            <a:endParaRPr lang="en-US" dirty="0"/>
          </a:p>
        </p:txBody>
      </p:sp>
    </p:spTree>
    <p:extLst>
      <p:ext uri="{BB962C8B-B14F-4D97-AF65-F5344CB8AC3E}">
        <p14:creationId xmlns:p14="http://schemas.microsoft.com/office/powerpoint/2010/main" val="2028356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49</a:t>
            </a:fld>
            <a:endParaRPr lang="en-US" dirty="0"/>
          </a:p>
        </p:txBody>
      </p:sp>
    </p:spTree>
    <p:extLst>
      <p:ext uri="{BB962C8B-B14F-4D97-AF65-F5344CB8AC3E}">
        <p14:creationId xmlns:p14="http://schemas.microsoft.com/office/powerpoint/2010/main" val="1026562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404825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69751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347602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1101430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E4D821-6D1C-7A49-8EDA-BA8E2EF93F6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3015589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E4D821-6D1C-7A49-8EDA-BA8E2EF93F62}"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2517432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E4D821-6D1C-7A49-8EDA-BA8E2EF93F62}"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858770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E4D821-6D1C-7A49-8EDA-BA8E2EF93F62}" type="datetimeFigureOut">
              <a:rPr lang="en-US" smtClean="0"/>
              <a:t>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2535494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E4D821-6D1C-7A49-8EDA-BA8E2EF93F62}" type="datetimeFigureOut">
              <a:rPr lang="en-US" smtClean="0"/>
              <a:t>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319926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E4D821-6D1C-7A49-8EDA-BA8E2EF93F62}"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881794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E4D821-6D1C-7A49-8EDA-BA8E2EF93F62}"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129820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4D821-6D1C-7A49-8EDA-BA8E2EF93F62}" type="datetimeFigureOut">
              <a:rPr lang="en-US" smtClean="0"/>
              <a:t>1/23/20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16339-B72B-854C-B6B4-B792DBA7120B}" type="slidenum">
              <a:rPr lang="en-US" smtClean="0"/>
              <a:t>‹#›</a:t>
            </a:fld>
            <a:endParaRPr lang="en-US"/>
          </a:p>
        </p:txBody>
      </p:sp>
    </p:spTree>
    <p:extLst>
      <p:ext uri="{BB962C8B-B14F-4D97-AF65-F5344CB8AC3E}">
        <p14:creationId xmlns:p14="http://schemas.microsoft.com/office/powerpoint/2010/main" val="1735420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8.emf"/><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160.png"/><Relationship Id="rId7" Type="http://schemas.openxmlformats.org/officeDocument/2006/relationships/image" Target="../media/image134.png"/><Relationship Id="rId2" Type="http://schemas.openxmlformats.org/officeDocument/2006/relationships/image" Target="../media/image1250.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240.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11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261.png"/><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12.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271.png"/><Relationship Id="rId1" Type="http://schemas.openxmlformats.org/officeDocument/2006/relationships/slideLayout" Target="../slideLayouts/slideLayout2.xml"/><Relationship Id="rId4" Type="http://schemas.openxmlformats.org/officeDocument/2006/relationships/image" Target="../media/image128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image" Target="../media/image141.png"/><Relationship Id="rId7" Type="http://schemas.openxmlformats.org/officeDocument/2006/relationships/image" Target="../media/image107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70.jpeg"/></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27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9.png"/><Relationship Id="rId4" Type="http://schemas.openxmlformats.org/officeDocument/2006/relationships/image" Target="../media/image7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9.png"/></Relationships>
</file>

<file path=ppt/slides/_rels/slide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7.png"/><Relationship Id="rId7"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 Id="rId9" Type="http://schemas.openxmlformats.org/officeDocument/2006/relationships/image" Target="../media/image75.png"/></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9.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60.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940.png"/><Relationship Id="rId5" Type="http://schemas.openxmlformats.org/officeDocument/2006/relationships/image" Target="../media/image670.png"/><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940.png"/><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2" Type="http://schemas.openxmlformats.org/officeDocument/2006/relationships/image" Target="../media/image10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CB3C-8CB0-3A4F-9DE9-D5EA98A5FC3A}"/>
              </a:ext>
            </a:extLst>
          </p:cNvPr>
          <p:cNvSpPr>
            <a:spLocks noGrp="1"/>
          </p:cNvSpPr>
          <p:nvPr>
            <p:ph type="ctrTitle"/>
          </p:nvPr>
        </p:nvSpPr>
        <p:spPr/>
        <p:txBody>
          <a:bodyPr>
            <a:normAutofit fontScale="90000"/>
          </a:bodyPr>
          <a:lstStyle/>
          <a:p>
            <a:r>
              <a:rPr lang="en-US" dirty="0"/>
              <a:t>For Live Session Assignment</a:t>
            </a:r>
            <a:br>
              <a:rPr lang="en-US" dirty="0"/>
            </a:br>
            <a:r>
              <a:rPr lang="en-US" dirty="0"/>
              <a:t>Unit 3</a:t>
            </a:r>
          </a:p>
        </p:txBody>
      </p:sp>
      <p:sp>
        <p:nvSpPr>
          <p:cNvPr id="3" name="Subtitle 2">
            <a:extLst>
              <a:ext uri="{FF2B5EF4-FFF2-40B4-BE49-F238E27FC236}">
                <a16:creationId xmlns:a16="http://schemas.microsoft.com/office/drawing/2014/main" id="{0E9FDF18-1CDD-D146-BB4B-8A874D050C43}"/>
              </a:ext>
            </a:extLst>
          </p:cNvPr>
          <p:cNvSpPr>
            <a:spLocks noGrp="1"/>
          </p:cNvSpPr>
          <p:nvPr>
            <p:ph type="subTitle" idx="1"/>
          </p:nvPr>
        </p:nvSpPr>
        <p:spPr/>
        <p:txBody>
          <a:bodyPr/>
          <a:lstStyle/>
          <a:p>
            <a:r>
              <a:rPr lang="en-US" dirty="0"/>
              <a:t>Assumption of the T Test</a:t>
            </a:r>
          </a:p>
        </p:txBody>
      </p:sp>
    </p:spTree>
    <p:extLst>
      <p:ext uri="{BB962C8B-B14F-4D97-AF65-F5344CB8AC3E}">
        <p14:creationId xmlns:p14="http://schemas.microsoft.com/office/powerpoint/2010/main" val="198454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667000" y="1264983"/>
            <a:ext cx="6228853" cy="5516817"/>
          </a:xfrm>
          <a:prstGeom prst="rect">
            <a:avLst/>
          </a:prstGeom>
        </p:spPr>
      </p:pic>
      <p:sp>
        <p:nvSpPr>
          <p:cNvPr id="2" name="Title 1"/>
          <p:cNvSpPr>
            <a:spLocks noGrp="1"/>
          </p:cNvSpPr>
          <p:nvPr>
            <p:ph type="title"/>
          </p:nvPr>
        </p:nvSpPr>
        <p:spPr>
          <a:xfrm>
            <a:off x="167666" y="0"/>
            <a:ext cx="2750632" cy="3306762"/>
          </a:xfrm>
        </p:spPr>
        <p:txBody>
          <a:bodyPr>
            <a:normAutofit/>
          </a:bodyPr>
          <a:lstStyle/>
          <a:p>
            <a:r>
              <a:rPr lang="en-US" dirty="0"/>
              <a:t>Confidence Intervals and Hypothesis Tests</a:t>
            </a:r>
          </a:p>
        </p:txBody>
      </p:sp>
      <p:pic>
        <p:nvPicPr>
          <p:cNvPr id="16" name="Picture 15"/>
          <p:cNvPicPr>
            <a:picLocks noChangeAspect="1"/>
          </p:cNvPicPr>
          <p:nvPr/>
        </p:nvPicPr>
        <p:blipFill>
          <a:blip r:embed="rId4"/>
          <a:stretch>
            <a:fillRect/>
          </a:stretch>
        </p:blipFill>
        <p:spPr>
          <a:xfrm>
            <a:off x="4219326" y="344425"/>
            <a:ext cx="3124200" cy="891131"/>
          </a:xfrm>
          <a:prstGeom prst="rect">
            <a:avLst/>
          </a:prstGeom>
        </p:spPr>
      </p:pic>
      <p:cxnSp>
        <p:nvCxnSpPr>
          <p:cNvPr id="7" name="Straight Connector 6"/>
          <p:cNvCxnSpPr/>
          <p:nvPr/>
        </p:nvCxnSpPr>
        <p:spPr>
          <a:xfrm>
            <a:off x="6702550" y="1137775"/>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816275" y="1156541"/>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6733" y="3306762"/>
            <a:ext cx="1981200" cy="923330"/>
          </a:xfrm>
          <a:prstGeom prst="rect">
            <a:avLst/>
          </a:prstGeom>
          <a:noFill/>
        </p:spPr>
        <p:txBody>
          <a:bodyPr wrap="square" rtlCol="0">
            <a:spAutoFit/>
          </a:bodyPr>
          <a:lstStyle/>
          <a:p>
            <a:pPr algn="ctr"/>
            <a:r>
              <a:rPr lang="en-US" dirty="0">
                <a:solidFill>
                  <a:srgbClr val="FF0000"/>
                </a:solidFill>
              </a:rPr>
              <a:t>95</a:t>
            </a:r>
            <a:r>
              <a:rPr lang="en-US" dirty="0"/>
              <a:t>% CI</a:t>
            </a:r>
          </a:p>
          <a:p>
            <a:pPr algn="ctr"/>
            <a:r>
              <a:rPr lang="en-US" dirty="0"/>
              <a:t>Vs. </a:t>
            </a:r>
          </a:p>
          <a:p>
            <a:pPr algn="ctr"/>
            <a:r>
              <a:rPr lang="el-GR" dirty="0"/>
              <a:t>α</a:t>
            </a:r>
            <a:r>
              <a:rPr lang="en-US" dirty="0"/>
              <a:t> = </a:t>
            </a:r>
            <a:r>
              <a:rPr lang="en-US" dirty="0">
                <a:solidFill>
                  <a:srgbClr val="FF0000"/>
                </a:solidFill>
              </a:rPr>
              <a:t>.05</a:t>
            </a:r>
            <a:r>
              <a:rPr lang="en-US" dirty="0"/>
              <a:t> Hyp Test </a:t>
            </a:r>
          </a:p>
        </p:txBody>
      </p:sp>
      <p:sp>
        <p:nvSpPr>
          <p:cNvPr id="14" name="Rectangle 13"/>
          <p:cNvSpPr/>
          <p:nvPr/>
        </p:nvSpPr>
        <p:spPr>
          <a:xfrm>
            <a:off x="4572000" y="258077"/>
            <a:ext cx="881973" cy="369332"/>
          </a:xfrm>
          <a:prstGeom prst="rect">
            <a:avLst/>
          </a:prstGeom>
        </p:spPr>
        <p:txBody>
          <a:bodyPr wrap="none">
            <a:spAutoFit/>
          </a:bodyPr>
          <a:lstStyle/>
          <a:p>
            <a:r>
              <a:rPr lang="el-GR" dirty="0"/>
              <a:t>α</a:t>
            </a:r>
            <a:r>
              <a:rPr lang="en-US" dirty="0"/>
              <a:t> = .05 </a:t>
            </a:r>
          </a:p>
        </p:txBody>
      </p:sp>
      <p:sp>
        <p:nvSpPr>
          <p:cNvPr id="3" name="Slide Number Placeholder 2"/>
          <p:cNvSpPr>
            <a:spLocks noGrp="1"/>
          </p:cNvSpPr>
          <p:nvPr>
            <p:ph type="sldNum" sz="quarter" idx="12"/>
          </p:nvPr>
        </p:nvSpPr>
        <p:spPr/>
        <p:txBody>
          <a:bodyPr/>
          <a:lstStyle/>
          <a:p>
            <a:fld id="{240F1BDB-6CE4-495C-AC30-106FDA64768F}" type="slidenum">
              <a:rPr lang="en-US" smtClean="0"/>
              <a:t>10</a:t>
            </a:fld>
            <a:endParaRPr lang="en-US" dirty="0"/>
          </a:p>
        </p:txBody>
      </p:sp>
      <p:sp>
        <p:nvSpPr>
          <p:cNvPr id="4" name="TextBox 3"/>
          <p:cNvSpPr txBox="1"/>
          <p:nvPr/>
        </p:nvSpPr>
        <p:spPr>
          <a:xfrm>
            <a:off x="192949" y="4413151"/>
            <a:ext cx="2438849" cy="2308324"/>
          </a:xfrm>
          <a:prstGeom prst="rect">
            <a:avLst/>
          </a:prstGeom>
          <a:noFill/>
        </p:spPr>
        <p:txBody>
          <a:bodyPr wrap="square" rtlCol="0">
            <a:spAutoFit/>
          </a:bodyPr>
          <a:lstStyle/>
          <a:p>
            <a:r>
              <a:rPr lang="en-US" dirty="0"/>
              <a:t>For the corresponding alpha, a (1-alpha)% CI will contain X when the test of Ho: mu = X fails to reject Ho and will not contain X when the test rejects Ho.  </a:t>
            </a:r>
          </a:p>
          <a:p>
            <a:endParaRPr lang="en-US" dirty="0"/>
          </a:p>
        </p:txBody>
      </p:sp>
    </p:spTree>
    <p:extLst>
      <p:ext uri="{BB962C8B-B14F-4D97-AF65-F5344CB8AC3E}">
        <p14:creationId xmlns:p14="http://schemas.microsoft.com/office/powerpoint/2010/main" val="195826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487" y="691548"/>
            <a:ext cx="7886700" cy="687853"/>
          </a:xfrm>
        </p:spPr>
        <p:txBody>
          <a:bodyPr>
            <a:normAutofit fontScale="90000"/>
          </a:bodyPr>
          <a:lstStyle/>
          <a:p>
            <a:pPr algn="ctr"/>
            <a:r>
              <a:rPr lang="en-US" dirty="0"/>
              <a:t>Cloud Seeding: Original Data</a:t>
            </a:r>
          </a:p>
        </p:txBody>
      </p:sp>
      <p:pic>
        <p:nvPicPr>
          <p:cNvPr id="3074" name="Picture 2" descr="Summary Panel for Rainf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96" y="1576553"/>
            <a:ext cx="3888717" cy="291653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Q-Q Plots for Rainf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28800"/>
            <a:ext cx="4246034" cy="2388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235712" y="4800600"/>
            <a:ext cx="4540250" cy="1079500"/>
          </a:xfrm>
          <a:prstGeom prst="rect">
            <a:avLst/>
          </a:prstGeom>
        </p:spPr>
      </p:pic>
    </p:spTree>
    <p:extLst>
      <p:ext uri="{BB962C8B-B14F-4D97-AF65-F5344CB8AC3E}">
        <p14:creationId xmlns:p14="http://schemas.microsoft.com/office/powerpoint/2010/main" val="1382677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062" y="381000"/>
            <a:ext cx="7886700" cy="448163"/>
          </a:xfrm>
        </p:spPr>
        <p:txBody>
          <a:bodyPr>
            <a:normAutofit fontScale="90000"/>
          </a:bodyPr>
          <a:lstStyle/>
          <a:p>
            <a:pPr algn="ctr"/>
            <a:r>
              <a:rPr lang="en-US" dirty="0"/>
              <a:t>After Log Transformation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571" y="931638"/>
            <a:ext cx="4049790" cy="3093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412" y="1269048"/>
            <a:ext cx="4177862" cy="241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2732243" y="4343400"/>
            <a:ext cx="3758338" cy="2111828"/>
          </a:xfrm>
          <a:prstGeom prst="rect">
            <a:avLst/>
          </a:prstGeom>
        </p:spPr>
      </p:pic>
    </p:spTree>
    <p:extLst>
      <p:ext uri="{BB962C8B-B14F-4D97-AF65-F5344CB8AC3E}">
        <p14:creationId xmlns:p14="http://schemas.microsoft.com/office/powerpoint/2010/main" val="33088920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86700" cy="729382"/>
          </a:xfrm>
        </p:spPr>
        <p:txBody>
          <a:bodyPr>
            <a:normAutofit/>
          </a:bodyPr>
          <a:lstStyle/>
          <a:p>
            <a:r>
              <a:rPr lang="en-US" dirty="0"/>
              <a:t>T Test and Confidence!!!</a:t>
            </a:r>
          </a:p>
        </p:txBody>
      </p:sp>
      <p:sp>
        <p:nvSpPr>
          <p:cNvPr id="4" name="Rectangle 3"/>
          <p:cNvSpPr/>
          <p:nvPr/>
        </p:nvSpPr>
        <p:spPr>
          <a:xfrm>
            <a:off x="3647089" y="827037"/>
            <a:ext cx="2601311" cy="507831"/>
          </a:xfrm>
          <a:prstGeom prst="rect">
            <a:avLst/>
          </a:prstGeom>
        </p:spPr>
        <p:txBody>
          <a:bodyPr wrap="square">
            <a:spAutoFit/>
          </a:bodyPr>
          <a:lstStyle/>
          <a:p>
            <a:pPr>
              <a:spcBef>
                <a:spcPct val="0"/>
              </a:spcBef>
              <a:buClrTx/>
              <a:buFontTx/>
              <a:buNone/>
            </a:pPr>
            <a:r>
              <a:rPr lang="en-US" altLang="en-US" sz="1350" b="1" i="1" dirty="0">
                <a:solidFill>
                  <a:schemeClr val="tx2"/>
                </a:solidFill>
              </a:rPr>
              <a:t>H</a:t>
            </a:r>
            <a:r>
              <a:rPr lang="en-US" altLang="en-US" sz="1350" b="1" baseline="-25000" dirty="0">
                <a:solidFill>
                  <a:schemeClr val="tx2"/>
                </a:solidFill>
              </a:rPr>
              <a:t>0</a:t>
            </a:r>
            <a:r>
              <a:rPr lang="en-US" altLang="en-US" sz="1350" b="1" dirty="0">
                <a:solidFill>
                  <a:schemeClr val="tx2"/>
                </a:solidFill>
              </a:rPr>
              <a:t>: </a:t>
            </a:r>
            <a:r>
              <a:rPr lang="en-US" altLang="en-US" sz="1350" b="1" i="1" dirty="0">
                <a:solidFill>
                  <a:schemeClr val="tx2"/>
                </a:solidFill>
                <a:sym typeface="Symbol" pitchFamily="18" charset="2"/>
              </a:rPr>
              <a:t>Cloud Seeding does not work.</a:t>
            </a:r>
            <a:endParaRPr lang="en-US" altLang="en-US" sz="1350" b="1" baseline="-25000" dirty="0">
              <a:solidFill>
                <a:schemeClr val="tx2"/>
              </a:solidFill>
              <a:sym typeface="Symbol" pitchFamily="18" charset="2"/>
            </a:endParaRPr>
          </a:p>
          <a:p>
            <a:pPr>
              <a:spcBef>
                <a:spcPct val="0"/>
              </a:spcBef>
              <a:buClrTx/>
              <a:buFontTx/>
              <a:buNone/>
            </a:pPr>
            <a:r>
              <a:rPr lang="en-US" altLang="en-US" sz="1350" b="1" i="1" dirty="0">
                <a:solidFill>
                  <a:schemeClr val="tx2"/>
                </a:solidFill>
                <a:sym typeface="Symbol" pitchFamily="18" charset="2"/>
              </a:rPr>
              <a:t>H</a:t>
            </a:r>
            <a:r>
              <a:rPr lang="en-US" altLang="en-US" sz="1350" b="1" baseline="-25000" dirty="0">
                <a:solidFill>
                  <a:schemeClr val="tx2"/>
                </a:solidFill>
                <a:sym typeface="Symbol" pitchFamily="18" charset="2"/>
              </a:rPr>
              <a:t>1</a:t>
            </a:r>
            <a:r>
              <a:rPr lang="en-US" altLang="en-US" sz="1350" b="1" dirty="0">
                <a:solidFill>
                  <a:schemeClr val="tx2"/>
                </a:solidFill>
                <a:sym typeface="Symbol" pitchFamily="18" charset="2"/>
              </a:rPr>
              <a:t>: </a:t>
            </a:r>
            <a:r>
              <a:rPr lang="en-US" altLang="en-US" sz="1350" b="1" i="1" dirty="0">
                <a:solidFill>
                  <a:schemeClr val="tx2"/>
                </a:solidFill>
                <a:sym typeface="Symbol" pitchFamily="18" charset="2"/>
              </a:rPr>
              <a:t>Cloud Seeding does work.</a:t>
            </a:r>
            <a:endParaRPr lang="en-US" altLang="en-US" sz="1350" b="1" dirty="0">
              <a:solidFill>
                <a:srgbClr val="FF0000"/>
              </a:solidFill>
              <a:sym typeface="Symbol" pitchFamily="18" charset="2"/>
            </a:endParaRPr>
          </a:p>
        </p:txBody>
      </p:sp>
      <p:sp>
        <p:nvSpPr>
          <p:cNvPr id="6" name="Rectangle 5"/>
          <p:cNvSpPr/>
          <p:nvPr/>
        </p:nvSpPr>
        <p:spPr>
          <a:xfrm>
            <a:off x="76200" y="5751493"/>
            <a:ext cx="9007761" cy="954107"/>
          </a:xfrm>
          <a:prstGeom prst="rect">
            <a:avLst/>
          </a:prstGeom>
        </p:spPr>
        <p:txBody>
          <a:bodyPr wrap="square">
            <a:spAutoFit/>
          </a:bodyPr>
          <a:lstStyle/>
          <a:p>
            <a:pPr>
              <a:spcBef>
                <a:spcPct val="0"/>
              </a:spcBef>
              <a:buClrTx/>
              <a:buFontTx/>
              <a:buNone/>
            </a:pPr>
            <a:r>
              <a:rPr lang="en-US" altLang="en-US" sz="1400" b="1" dirty="0">
                <a:sym typeface="Symbol" pitchFamily="18" charset="2"/>
              </a:rPr>
              <a:t>It is estimated that the median volume of rainfall on days when clouds were seeded was </a:t>
            </a:r>
            <a:r>
              <a:rPr lang="en-US" altLang="en-US" sz="1400" b="1" dirty="0">
                <a:solidFill>
                  <a:srgbClr val="FF0000"/>
                </a:solidFill>
                <a:sym typeface="Symbol" pitchFamily="18" charset="2"/>
              </a:rPr>
              <a:t>e</a:t>
            </a:r>
            <a:r>
              <a:rPr lang="en-US" altLang="en-US" sz="1400" b="1" baseline="30000" dirty="0">
                <a:solidFill>
                  <a:srgbClr val="FF0000"/>
                </a:solidFill>
                <a:sym typeface="Symbol" pitchFamily="18" charset="2"/>
              </a:rPr>
              <a:t>1.1438</a:t>
            </a:r>
            <a:r>
              <a:rPr lang="en-US" altLang="en-US" sz="1400" b="1" dirty="0">
                <a:solidFill>
                  <a:srgbClr val="FF0000"/>
                </a:solidFill>
                <a:sym typeface="Symbol" pitchFamily="18" charset="2"/>
              </a:rPr>
              <a:t>=3.1</a:t>
            </a:r>
            <a:r>
              <a:rPr lang="en-US" altLang="en-US" sz="1400" b="1" dirty="0">
                <a:sym typeface="Symbol" pitchFamily="18" charset="2"/>
              </a:rPr>
              <a:t> times as large as when not seeded (p-value = .007). A 90% confidence interval for this multiplicative effect on the median is 1.5 to 6.7 times.  Since randomization was used to determine whether any particular suitable day was seeded or not, it is safe to interpret this as evidence that the seeding caused the larger median rainfall.  </a:t>
            </a:r>
          </a:p>
        </p:txBody>
      </p:sp>
      <p:sp>
        <p:nvSpPr>
          <p:cNvPr id="7" name="Rectangle 6"/>
          <p:cNvSpPr/>
          <p:nvPr/>
        </p:nvSpPr>
        <p:spPr>
          <a:xfrm>
            <a:off x="3611230" y="1302503"/>
            <a:ext cx="2601311" cy="507831"/>
          </a:xfrm>
          <a:prstGeom prst="rect">
            <a:avLst/>
          </a:prstGeom>
        </p:spPr>
        <p:txBody>
          <a:bodyPr wrap="square">
            <a:spAutoFit/>
          </a:bodyPr>
          <a:lstStyle/>
          <a:p>
            <a:pPr>
              <a:spcBef>
                <a:spcPct val="0"/>
              </a:spcBef>
              <a:buClrTx/>
              <a:buFontTx/>
              <a:buNone/>
            </a:pPr>
            <a:r>
              <a:rPr lang="en-US" altLang="en-US" sz="1350" b="1" i="1" dirty="0">
                <a:solidFill>
                  <a:schemeClr val="tx2"/>
                </a:solidFill>
              </a:rPr>
              <a:t>H</a:t>
            </a:r>
            <a:r>
              <a:rPr lang="en-US" altLang="en-US" sz="1350" b="1" baseline="-25000" dirty="0">
                <a:solidFill>
                  <a:schemeClr val="tx2"/>
                </a:solidFill>
              </a:rPr>
              <a:t>0</a:t>
            </a:r>
            <a:r>
              <a:rPr lang="en-US" altLang="en-US" sz="1350" b="1" dirty="0">
                <a:solidFill>
                  <a:schemeClr val="tx2"/>
                </a:solidFill>
              </a:rPr>
              <a:t>: </a:t>
            </a:r>
            <a:r>
              <a:rPr lang="en-US" altLang="en-US" sz="1350" b="1" i="1" dirty="0">
                <a:solidFill>
                  <a:schemeClr val="tx2"/>
                </a:solidFill>
                <a:sym typeface="Symbol" pitchFamily="18" charset="2"/>
              </a:rPr>
              <a:t>Median</a:t>
            </a:r>
            <a:r>
              <a:rPr lang="en-US" altLang="en-US" sz="1350" b="1" i="1" baseline="-25000" dirty="0">
                <a:solidFill>
                  <a:schemeClr val="tx2"/>
                </a:solidFill>
                <a:sym typeface="Symbol" pitchFamily="18" charset="2"/>
              </a:rPr>
              <a:t>seeded</a:t>
            </a:r>
            <a:r>
              <a:rPr lang="en-US" altLang="en-US" sz="1350" b="1" i="1" dirty="0">
                <a:solidFill>
                  <a:schemeClr val="tx2"/>
                </a:solidFill>
                <a:sym typeface="Symbol" pitchFamily="18" charset="2"/>
              </a:rPr>
              <a:t> = Median</a:t>
            </a:r>
            <a:r>
              <a:rPr lang="en-US" altLang="en-US" sz="1350" b="1" i="1" baseline="-25000" dirty="0">
                <a:solidFill>
                  <a:schemeClr val="tx2"/>
                </a:solidFill>
                <a:sym typeface="Symbol" pitchFamily="18" charset="2"/>
              </a:rPr>
              <a:t>unseeded</a:t>
            </a:r>
          </a:p>
          <a:p>
            <a:pPr>
              <a:spcBef>
                <a:spcPct val="0"/>
              </a:spcBef>
              <a:buClrTx/>
              <a:buFontTx/>
              <a:buNone/>
            </a:pPr>
            <a:r>
              <a:rPr lang="en-US" altLang="en-US" sz="1350" b="1" i="1" dirty="0">
                <a:solidFill>
                  <a:schemeClr val="tx2"/>
                </a:solidFill>
                <a:sym typeface="Symbol" pitchFamily="18" charset="2"/>
              </a:rPr>
              <a:t>H</a:t>
            </a:r>
            <a:r>
              <a:rPr lang="en-US" altLang="en-US" sz="1350" b="1" baseline="-25000" dirty="0">
                <a:solidFill>
                  <a:schemeClr val="tx2"/>
                </a:solidFill>
                <a:sym typeface="Symbol" pitchFamily="18" charset="2"/>
              </a:rPr>
              <a:t>1</a:t>
            </a:r>
            <a:r>
              <a:rPr lang="en-US" altLang="en-US" sz="1350" b="1" dirty="0">
                <a:solidFill>
                  <a:schemeClr val="tx2"/>
                </a:solidFill>
                <a:sym typeface="Symbol" pitchFamily="18" charset="2"/>
              </a:rPr>
              <a:t>: </a:t>
            </a:r>
            <a:r>
              <a:rPr lang="en-US" altLang="en-US" sz="1350" b="1" i="1" dirty="0">
                <a:solidFill>
                  <a:schemeClr val="tx2"/>
                </a:solidFill>
                <a:sym typeface="Symbol" pitchFamily="18" charset="2"/>
              </a:rPr>
              <a:t>Median</a:t>
            </a:r>
            <a:r>
              <a:rPr lang="en-US" altLang="en-US" sz="1350" b="1" i="1" baseline="-25000" dirty="0">
                <a:solidFill>
                  <a:schemeClr val="tx2"/>
                </a:solidFill>
                <a:sym typeface="Symbol" pitchFamily="18" charset="2"/>
              </a:rPr>
              <a:t>seeded</a:t>
            </a:r>
            <a:r>
              <a:rPr lang="en-US" altLang="en-US" sz="1350" b="1" i="1" dirty="0">
                <a:solidFill>
                  <a:schemeClr val="tx2"/>
                </a:solidFill>
                <a:sym typeface="Symbol" pitchFamily="18" charset="2"/>
              </a:rPr>
              <a:t> &gt; Median</a:t>
            </a:r>
            <a:r>
              <a:rPr lang="en-US" altLang="en-US" sz="1350" b="1" i="1" baseline="-25000" dirty="0">
                <a:solidFill>
                  <a:schemeClr val="tx2"/>
                </a:solidFill>
                <a:sym typeface="Symbol" pitchFamily="18" charset="2"/>
              </a:rPr>
              <a:t>unseeded</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741"/>
          <a:stretch/>
        </p:blipFill>
        <p:spPr bwMode="auto">
          <a:xfrm>
            <a:off x="70246" y="1828800"/>
            <a:ext cx="3621343" cy="2835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158" y="4724400"/>
            <a:ext cx="2337238" cy="300082"/>
          </a:xfrm>
          <a:prstGeom prst="rect">
            <a:avLst/>
          </a:prstGeom>
          <a:noFill/>
        </p:spPr>
        <p:txBody>
          <a:bodyPr wrap="square" rtlCol="0">
            <a:spAutoFit/>
          </a:bodyPr>
          <a:lstStyle/>
          <a:p>
            <a:pPr algn="ctr"/>
            <a:r>
              <a:rPr lang="en-US" sz="1350" i="1" dirty="0"/>
              <a:t>For the one sided test.</a:t>
            </a:r>
          </a:p>
        </p:txBody>
      </p:sp>
      <p:sp>
        <p:nvSpPr>
          <p:cNvPr id="5" name="Rectangle 4"/>
          <p:cNvSpPr/>
          <p:nvPr/>
        </p:nvSpPr>
        <p:spPr>
          <a:xfrm>
            <a:off x="2656489" y="4177553"/>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5393612" y="4724400"/>
            <a:ext cx="2337238" cy="300082"/>
          </a:xfrm>
          <a:prstGeom prst="rect">
            <a:avLst/>
          </a:prstGeom>
          <a:noFill/>
        </p:spPr>
        <p:txBody>
          <a:bodyPr wrap="square" rtlCol="0">
            <a:spAutoFit/>
          </a:bodyPr>
          <a:lstStyle/>
          <a:p>
            <a:pPr algn="ctr"/>
            <a:r>
              <a:rPr lang="en-US" sz="1350" i="1" dirty="0"/>
              <a:t>For confidence interval.</a:t>
            </a:r>
          </a:p>
        </p:txBody>
      </p:sp>
      <p:sp>
        <p:nvSpPr>
          <p:cNvPr id="13" name="Rectangle 12"/>
          <p:cNvSpPr/>
          <p:nvPr/>
        </p:nvSpPr>
        <p:spPr>
          <a:xfrm>
            <a:off x="1401430" y="3505200"/>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stretch>
            <a:fillRect/>
          </a:stretch>
        </p:blipFill>
        <p:spPr>
          <a:xfrm>
            <a:off x="494581" y="4975835"/>
            <a:ext cx="2858219" cy="714555"/>
          </a:xfrm>
          <a:prstGeom prst="rect">
            <a:avLst/>
          </a:prstGeom>
        </p:spPr>
      </p:pic>
      <p:pic>
        <p:nvPicPr>
          <p:cNvPr id="15" name="Picture 14"/>
          <p:cNvPicPr>
            <a:picLocks noChangeAspect="1"/>
          </p:cNvPicPr>
          <p:nvPr/>
        </p:nvPicPr>
        <p:blipFill>
          <a:blip r:embed="rId4"/>
          <a:stretch>
            <a:fillRect/>
          </a:stretch>
        </p:blipFill>
        <p:spPr>
          <a:xfrm>
            <a:off x="4687541" y="1884134"/>
            <a:ext cx="4075459" cy="2800938"/>
          </a:xfrm>
          <a:prstGeom prst="rect">
            <a:avLst/>
          </a:prstGeom>
        </p:spPr>
      </p:pic>
      <p:sp>
        <p:nvSpPr>
          <p:cNvPr id="17" name="Rectangle 16"/>
          <p:cNvSpPr/>
          <p:nvPr/>
        </p:nvSpPr>
        <p:spPr>
          <a:xfrm>
            <a:off x="6539818" y="2868706"/>
            <a:ext cx="77538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6562231" y="3458062"/>
            <a:ext cx="752968" cy="231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5"/>
          <a:stretch>
            <a:fillRect/>
          </a:stretch>
        </p:blipFill>
        <p:spPr>
          <a:xfrm>
            <a:off x="4800600" y="5078229"/>
            <a:ext cx="3785337" cy="702311"/>
          </a:xfrm>
          <a:prstGeom prst="rect">
            <a:avLst/>
          </a:prstGeom>
        </p:spPr>
      </p:pic>
      <p:sp>
        <p:nvSpPr>
          <p:cNvPr id="8" name="TextBox 7">
            <a:extLst>
              <a:ext uri="{FF2B5EF4-FFF2-40B4-BE49-F238E27FC236}">
                <a16:creationId xmlns:a16="http://schemas.microsoft.com/office/drawing/2014/main" id="{5F0615EA-F563-494E-8CEF-9F2D23FB34D2}"/>
              </a:ext>
            </a:extLst>
          </p:cNvPr>
          <p:cNvSpPr txBox="1"/>
          <p:nvPr/>
        </p:nvSpPr>
        <p:spPr>
          <a:xfrm>
            <a:off x="7544438" y="860917"/>
            <a:ext cx="1562100" cy="646331"/>
          </a:xfrm>
          <a:prstGeom prst="rect">
            <a:avLst/>
          </a:prstGeom>
          <a:noFill/>
        </p:spPr>
        <p:txBody>
          <a:bodyPr wrap="square" rtlCol="0">
            <a:spAutoFit/>
          </a:bodyPr>
          <a:lstStyle/>
          <a:p>
            <a:r>
              <a:rPr lang="en-US" dirty="0"/>
              <a:t>e</a:t>
            </a:r>
            <a:r>
              <a:rPr lang="en-US" baseline="30000" dirty="0"/>
              <a:t>0.3904</a:t>
            </a:r>
            <a:r>
              <a:rPr lang="en-US" dirty="0"/>
              <a:t> = 1.5, e</a:t>
            </a:r>
            <a:r>
              <a:rPr lang="en-US" baseline="30000" dirty="0"/>
              <a:t>1.8972</a:t>
            </a:r>
            <a:r>
              <a:rPr lang="en-US" dirty="0"/>
              <a:t> = 6.7</a:t>
            </a:r>
          </a:p>
        </p:txBody>
      </p:sp>
      <p:cxnSp>
        <p:nvCxnSpPr>
          <p:cNvPr id="12" name="Straight Arrow Connector 11">
            <a:extLst>
              <a:ext uri="{FF2B5EF4-FFF2-40B4-BE49-F238E27FC236}">
                <a16:creationId xmlns:a16="http://schemas.microsoft.com/office/drawing/2014/main" id="{735A1E4A-CFD0-48E2-9C30-47BBAE249ADF}"/>
              </a:ext>
            </a:extLst>
          </p:cNvPr>
          <p:cNvCxnSpPr>
            <a:stCxn id="18" idx="0"/>
            <a:endCxn id="8" idx="1"/>
          </p:cNvCxnSpPr>
          <p:nvPr/>
        </p:nvCxnSpPr>
        <p:spPr>
          <a:xfrm flipV="1">
            <a:off x="6938715" y="1184083"/>
            <a:ext cx="605723" cy="227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5BA37C1-FD5C-4BFB-9536-5A5A1DD75B8F}"/>
              </a:ext>
            </a:extLst>
          </p:cNvPr>
          <p:cNvCxnSpPr>
            <a:cxnSpLocks/>
          </p:cNvCxnSpPr>
          <p:nvPr/>
        </p:nvCxnSpPr>
        <p:spPr>
          <a:xfrm flipH="1">
            <a:off x="8325488" y="1490977"/>
            <a:ext cx="170813" cy="4506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1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3" grpId="0"/>
      <p:bldP spid="5" grpId="0" animBg="1"/>
      <p:bldP spid="11" grpId="0"/>
      <p:bldP spid="13" grpId="0" animBg="1"/>
      <p:bldP spid="17" grpId="0" animBg="1"/>
      <p:bldP spid="18" grpId="0" animBg="1"/>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Write Ups…. </a:t>
            </a:r>
          </a:p>
        </p:txBody>
      </p:sp>
      <p:sp>
        <p:nvSpPr>
          <p:cNvPr id="3" name="Content Placeholder 2"/>
          <p:cNvSpPr>
            <a:spLocks noGrp="1"/>
          </p:cNvSpPr>
          <p:nvPr>
            <p:ph idx="1"/>
          </p:nvPr>
        </p:nvSpPr>
        <p:spPr/>
        <p:txBody>
          <a:bodyPr>
            <a:normAutofit lnSpcReduction="10000"/>
          </a:bodyPr>
          <a:lstStyle/>
          <a:p>
            <a:pPr marL="0" indent="0">
              <a:buNone/>
            </a:pPr>
            <a:r>
              <a:rPr lang="en-US" dirty="0"/>
              <a:t>Observational Study:</a:t>
            </a:r>
          </a:p>
          <a:p>
            <a:pPr marL="0" indent="0">
              <a:buNone/>
            </a:pPr>
            <a:r>
              <a:rPr lang="en-US" dirty="0"/>
              <a:t>“It is estimated that the median for population X is exp(mean(log(x)) – mean(log(y))) times as large as the median for population Y.”</a:t>
            </a:r>
          </a:p>
          <a:p>
            <a:pPr marL="0" indent="0">
              <a:buNone/>
            </a:pPr>
            <a:endParaRPr lang="en-US" dirty="0"/>
          </a:p>
          <a:p>
            <a:pPr marL="0" indent="0">
              <a:buNone/>
            </a:pPr>
            <a:r>
              <a:rPr lang="en-US" dirty="0"/>
              <a:t>Randomized Experiment:</a:t>
            </a:r>
          </a:p>
          <a:p>
            <a:pPr marL="0" indent="0">
              <a:buNone/>
            </a:pPr>
            <a:r>
              <a:rPr lang="en-US" dirty="0"/>
              <a:t>“It is estimated that the median response of an experimental unit to treatment x will be exp(mean(log(x)) – mean(log(y))) times as large as its response to treatment y.”</a:t>
            </a:r>
          </a:p>
        </p:txBody>
      </p:sp>
    </p:spTree>
    <p:extLst>
      <p:ext uri="{BB962C8B-B14F-4D97-AF65-F5344CB8AC3E}">
        <p14:creationId xmlns:p14="http://schemas.microsoft.com/office/powerpoint/2010/main" val="36605854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9236" y="1012853"/>
            <a:ext cx="7886700" cy="498667"/>
          </a:xfrm>
        </p:spPr>
        <p:txBody>
          <a:bodyPr>
            <a:normAutofit fontScale="90000"/>
          </a:bodyPr>
          <a:lstStyle/>
          <a:p>
            <a:pPr algn="ctr"/>
            <a:r>
              <a:rPr lang="en-US" dirty="0"/>
              <a:t>Cloud Seeding Book Example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8583" y="1676400"/>
            <a:ext cx="4236451" cy="449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5" name="Object 2"/>
          <p:cNvGraphicFramePr>
            <a:graphicFrameLocks noChangeAspect="1"/>
          </p:cNvGraphicFramePr>
          <p:nvPr/>
        </p:nvGraphicFramePr>
        <p:xfrm>
          <a:off x="857554" y="1656384"/>
          <a:ext cx="3132438" cy="2349329"/>
        </p:xfrm>
        <a:graphic>
          <a:graphicData uri="http://schemas.openxmlformats.org/presentationml/2006/ole">
            <mc:AlternateContent xmlns:mc="http://schemas.openxmlformats.org/markup-compatibility/2006">
              <mc:Choice xmlns:v="urn:schemas-microsoft-com:vml" Requires="v">
                <p:oleObj spid="_x0000_s1037" name="Graph Sheet" r:id="rId4" imgW="3352680" imgH="2590560" progId="SPLUSGraphSheetFileType">
                  <p:embed/>
                </p:oleObj>
              </mc:Choice>
              <mc:Fallback>
                <p:oleObj name="Graph Sheet" r:id="rId4" imgW="3352680" imgH="2590560" progId="SPLUSGraphSheetFileType">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554" y="1656384"/>
                        <a:ext cx="3132438" cy="2349329"/>
                      </a:xfrm>
                      <a:prstGeom prst="rect">
                        <a:avLst/>
                      </a:prstGeom>
                      <a:solidFill>
                        <a:schemeClr val="bg1"/>
                      </a:solidFill>
                      <a:ln>
                        <a:noFill/>
                      </a:ln>
                      <a:effectLst/>
                    </p:spPr>
                  </p:pic>
                </p:oleObj>
              </mc:Fallback>
            </mc:AlternateContent>
          </a:graphicData>
        </a:graphic>
      </p:graphicFrame>
      <p:pic>
        <p:nvPicPr>
          <p:cNvPr id="7" name="Picture 6"/>
          <p:cNvPicPr>
            <a:picLocks noChangeAspect="1"/>
          </p:cNvPicPr>
          <p:nvPr/>
        </p:nvPicPr>
        <p:blipFill>
          <a:blip r:embed="rId6"/>
          <a:stretch>
            <a:fillRect/>
          </a:stretch>
        </p:blipFill>
        <p:spPr>
          <a:xfrm>
            <a:off x="777437" y="3859553"/>
            <a:ext cx="3164116" cy="2374255"/>
          </a:xfrm>
          <a:prstGeom prst="rect">
            <a:avLst/>
          </a:prstGeom>
        </p:spPr>
      </p:pic>
      <p:sp>
        <p:nvSpPr>
          <p:cNvPr id="3" name="TextBox 2"/>
          <p:cNvSpPr txBox="1"/>
          <p:nvPr/>
        </p:nvSpPr>
        <p:spPr>
          <a:xfrm>
            <a:off x="1941786" y="1485298"/>
            <a:ext cx="2590800" cy="381000"/>
          </a:xfrm>
          <a:prstGeom prst="rect">
            <a:avLst/>
          </a:prstGeom>
          <a:noFill/>
        </p:spPr>
        <p:txBody>
          <a:bodyPr wrap="square" rtlCol="0">
            <a:spAutoFit/>
          </a:bodyPr>
          <a:lstStyle/>
          <a:p>
            <a:r>
              <a:rPr lang="en-US" dirty="0">
                <a:solidFill>
                  <a:srgbClr val="0070C0"/>
                </a:solidFill>
              </a:rPr>
              <a:t>Original</a:t>
            </a:r>
          </a:p>
        </p:txBody>
      </p:sp>
      <p:sp>
        <p:nvSpPr>
          <p:cNvPr id="8" name="TextBox 7"/>
          <p:cNvSpPr txBox="1"/>
          <p:nvPr/>
        </p:nvSpPr>
        <p:spPr>
          <a:xfrm>
            <a:off x="1970361" y="3669053"/>
            <a:ext cx="2590800" cy="381000"/>
          </a:xfrm>
          <a:prstGeom prst="rect">
            <a:avLst/>
          </a:prstGeom>
          <a:noFill/>
        </p:spPr>
        <p:txBody>
          <a:bodyPr wrap="square" rtlCol="0">
            <a:spAutoFit/>
          </a:bodyPr>
          <a:lstStyle/>
          <a:p>
            <a:r>
              <a:rPr lang="en-US" dirty="0">
                <a:solidFill>
                  <a:srgbClr val="0070C0"/>
                </a:solidFill>
              </a:rPr>
              <a:t>Logged</a:t>
            </a:r>
          </a:p>
        </p:txBody>
      </p:sp>
    </p:spTree>
    <p:extLst>
      <p:ext uri="{BB962C8B-B14F-4D97-AF65-F5344CB8AC3E}">
        <p14:creationId xmlns:p14="http://schemas.microsoft.com/office/powerpoint/2010/main" val="1365032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we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fld id="{240F1BDB-6CE4-495C-AC30-106FDA64768F}" type="slidenum">
              <a:rPr lang="en-US" smtClean="0"/>
              <a:t>105</a:t>
            </a:fld>
            <a:endParaRPr lang="en-US" dirty="0"/>
          </a:p>
        </p:txBody>
      </p:sp>
    </p:spTree>
    <p:extLst>
      <p:ext uri="{BB962C8B-B14F-4D97-AF65-F5344CB8AC3E}">
        <p14:creationId xmlns:p14="http://schemas.microsoft.com/office/powerpoint/2010/main" val="422939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0D6A-B391-C54A-8C20-783E6FBEDB77}"/>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02F10813-0557-FA42-A540-182D812C78F2}"/>
              </a:ext>
            </a:extLst>
          </p:cNvPr>
          <p:cNvSpPr>
            <a:spLocks noGrp="1"/>
          </p:cNvSpPr>
          <p:nvPr>
            <p:ph idx="1"/>
          </p:nvPr>
        </p:nvSpPr>
        <p:spPr/>
        <p:txBody>
          <a:bodyPr/>
          <a:lstStyle/>
          <a:p>
            <a:r>
              <a:rPr lang="en-US" dirty="0"/>
              <a:t>Please provide your takeaways (at least 4) from this unit and any question you may have. </a:t>
            </a:r>
          </a:p>
        </p:txBody>
      </p:sp>
    </p:spTree>
    <p:extLst>
      <p:ext uri="{BB962C8B-B14F-4D97-AF65-F5344CB8AC3E}">
        <p14:creationId xmlns:p14="http://schemas.microsoft.com/office/powerpoint/2010/main" val="29789428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Theory: Log Transformation</a:t>
            </a:r>
          </a:p>
          <a:p>
            <a:r>
              <a:rPr lang="en-US" dirty="0"/>
              <a:t>Example 1: Complete Analysis SSHA Test</a:t>
            </a:r>
          </a:p>
          <a:p>
            <a:r>
              <a:rPr lang="en-US" dirty="0"/>
              <a:t>Example 2: Complete Analysis Promotion Data</a:t>
            </a:r>
          </a:p>
        </p:txBody>
      </p:sp>
      <p:sp>
        <p:nvSpPr>
          <p:cNvPr id="4" name="Slide Number Placeholder 3"/>
          <p:cNvSpPr>
            <a:spLocks noGrp="1"/>
          </p:cNvSpPr>
          <p:nvPr>
            <p:ph type="sldNum" sz="quarter" idx="12"/>
          </p:nvPr>
        </p:nvSpPr>
        <p:spPr/>
        <p:txBody>
          <a:bodyPr/>
          <a:lstStyle/>
          <a:p>
            <a:fld id="{240F1BDB-6CE4-495C-AC30-106FDA64768F}" type="slidenum">
              <a:rPr lang="en-US" smtClean="0"/>
              <a:t>107</a:t>
            </a:fld>
            <a:endParaRPr lang="en-US" dirty="0"/>
          </a:p>
        </p:txBody>
      </p:sp>
    </p:spTree>
    <p:extLst>
      <p:ext uri="{BB962C8B-B14F-4D97-AF65-F5344CB8AC3E}">
        <p14:creationId xmlns:p14="http://schemas.microsoft.com/office/powerpoint/2010/main" val="733573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96C4-AAED-1743-9893-97744D174746}"/>
              </a:ext>
            </a:extLst>
          </p:cNvPr>
          <p:cNvSpPr>
            <a:spLocks noGrp="1"/>
          </p:cNvSpPr>
          <p:nvPr>
            <p:ph type="title"/>
          </p:nvPr>
        </p:nvSpPr>
        <p:spPr/>
        <p:txBody>
          <a:bodyPr/>
          <a:lstStyle/>
          <a:p>
            <a:r>
              <a:rPr lang="en-US" dirty="0"/>
              <a:t>Theory</a:t>
            </a:r>
          </a:p>
        </p:txBody>
      </p:sp>
      <p:sp>
        <p:nvSpPr>
          <p:cNvPr id="3" name="Content Placeholder 2">
            <a:extLst>
              <a:ext uri="{FF2B5EF4-FFF2-40B4-BE49-F238E27FC236}">
                <a16:creationId xmlns:a16="http://schemas.microsoft.com/office/drawing/2014/main" id="{4A0782A3-1082-E548-95BF-5CD8BE112A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ED85F4D-4B4E-5A4B-A1B0-89CF4D00C4F8}"/>
              </a:ext>
            </a:extLst>
          </p:cNvPr>
          <p:cNvSpPr>
            <a:spLocks noGrp="1"/>
          </p:cNvSpPr>
          <p:nvPr>
            <p:ph type="sldNum" sz="quarter" idx="12"/>
          </p:nvPr>
        </p:nvSpPr>
        <p:spPr/>
        <p:txBody>
          <a:bodyPr/>
          <a:lstStyle/>
          <a:p>
            <a:fld id="{240F1BDB-6CE4-495C-AC30-106FDA64768F}" type="slidenum">
              <a:rPr lang="en-US" smtClean="0"/>
              <a:t>108</a:t>
            </a:fld>
            <a:endParaRPr lang="en-US" dirty="0"/>
          </a:p>
        </p:txBody>
      </p:sp>
    </p:spTree>
    <p:extLst>
      <p:ext uri="{BB962C8B-B14F-4D97-AF65-F5344CB8AC3E}">
        <p14:creationId xmlns:p14="http://schemas.microsoft.com/office/powerpoint/2010/main" val="13801647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a:bodyPr>
          <a:lstStyle/>
          <a:p>
            <a:r>
              <a:rPr lang="en-US" dirty="0"/>
              <a:t>Log Transformations: Theory</a:t>
            </a:r>
          </a:p>
        </p:txBody>
      </p:sp>
      <p:sp>
        <p:nvSpPr>
          <p:cNvPr id="4" name="Slide Number Placeholder 3"/>
          <p:cNvSpPr>
            <a:spLocks noGrp="1"/>
          </p:cNvSpPr>
          <p:nvPr>
            <p:ph type="sldNum" sz="quarter" idx="12"/>
          </p:nvPr>
        </p:nvSpPr>
        <p:spPr/>
        <p:txBody>
          <a:bodyPr/>
          <a:lstStyle/>
          <a:p>
            <a:fld id="{240F1BDB-6CE4-495C-AC30-106FDA64768F}" type="slidenum">
              <a:rPr lang="en-US" smtClean="0"/>
              <a:t>109</a:t>
            </a:fld>
            <a:endParaRPr lang="en-US" dirty="0"/>
          </a:p>
        </p:txBody>
      </p:sp>
      <p:sp>
        <p:nvSpPr>
          <p:cNvPr id="5" name="TextBox 4"/>
          <p:cNvSpPr txBox="1"/>
          <p:nvPr/>
        </p:nvSpPr>
        <p:spPr>
          <a:xfrm>
            <a:off x="609600" y="1201013"/>
            <a:ext cx="1143000" cy="461665"/>
          </a:xfrm>
          <a:prstGeom prst="rect">
            <a:avLst/>
          </a:prstGeom>
          <a:noFill/>
        </p:spPr>
        <p:txBody>
          <a:bodyPr wrap="square" rtlCol="0">
            <a:spAutoFit/>
          </a:bodyPr>
          <a:lstStyle/>
          <a:p>
            <a:r>
              <a:rPr lang="en-US" sz="2400" b="1" dirty="0"/>
              <a:t>Prop 1:</a:t>
            </a:r>
          </a:p>
        </p:txBody>
      </p:sp>
      <p:pic>
        <p:nvPicPr>
          <p:cNvPr id="6" name="Picture 2"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3092609" y="2072129"/>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4965564" y="2072128"/>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srcRect t="6647" b="7611"/>
          <a:stretch/>
        </p:blipFill>
        <p:spPr>
          <a:xfrm>
            <a:off x="3310819" y="1115765"/>
            <a:ext cx="1219199" cy="6096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181600" y="1045991"/>
            <a:ext cx="1005339" cy="679374"/>
          </a:xfrm>
          <a:prstGeom prst="rect">
            <a:avLst/>
          </a:prstGeom>
        </p:spPr>
      </p:pic>
      <p:sp>
        <p:nvSpPr>
          <p:cNvPr id="10" name="TextBox 9"/>
          <p:cNvSpPr txBox="1"/>
          <p:nvPr/>
        </p:nvSpPr>
        <p:spPr>
          <a:xfrm>
            <a:off x="2895600" y="1103883"/>
            <a:ext cx="304800" cy="369332"/>
          </a:xfrm>
          <a:prstGeom prst="rect">
            <a:avLst/>
          </a:prstGeom>
          <a:noFill/>
        </p:spPr>
        <p:txBody>
          <a:bodyPr wrap="square" rtlCol="0">
            <a:spAutoFit/>
          </a:bodyPr>
          <a:lstStyle/>
          <a:p>
            <a:r>
              <a:rPr lang="en-US" dirty="0"/>
              <a:t>x</a:t>
            </a:r>
          </a:p>
        </p:txBody>
      </p:sp>
      <p:sp>
        <p:nvSpPr>
          <p:cNvPr id="11" name="TextBox 10"/>
          <p:cNvSpPr txBox="1"/>
          <p:nvPr/>
        </p:nvSpPr>
        <p:spPr>
          <a:xfrm>
            <a:off x="4876800" y="1098076"/>
            <a:ext cx="304800" cy="369332"/>
          </a:xfrm>
          <a:prstGeom prst="rect">
            <a:avLst/>
          </a:prstGeom>
          <a:noFill/>
        </p:spPr>
        <p:txBody>
          <a:bodyPr wrap="square" rtlCol="0">
            <a:spAutoFit/>
          </a:bodyPr>
          <a:lstStyle/>
          <a:p>
            <a:r>
              <a:rPr lang="en-US" dirty="0"/>
              <a:t>y</a:t>
            </a:r>
          </a:p>
        </p:txBody>
      </p:sp>
      <p:sp>
        <p:nvSpPr>
          <p:cNvPr id="12" name="TextBox 11"/>
          <p:cNvSpPr txBox="1"/>
          <p:nvPr/>
        </p:nvSpPr>
        <p:spPr>
          <a:xfrm>
            <a:off x="2743909" y="1937027"/>
            <a:ext cx="761291" cy="369332"/>
          </a:xfrm>
          <a:prstGeom prst="rect">
            <a:avLst/>
          </a:prstGeom>
          <a:noFill/>
        </p:spPr>
        <p:txBody>
          <a:bodyPr wrap="square" rtlCol="0">
            <a:spAutoFit/>
          </a:bodyPr>
          <a:lstStyle/>
          <a:p>
            <a:r>
              <a:rPr lang="en-US" dirty="0"/>
              <a:t>Log(x)</a:t>
            </a:r>
          </a:p>
        </p:txBody>
      </p:sp>
      <p:sp>
        <p:nvSpPr>
          <p:cNvPr id="13" name="TextBox 12"/>
          <p:cNvSpPr txBox="1"/>
          <p:nvPr/>
        </p:nvSpPr>
        <p:spPr>
          <a:xfrm>
            <a:off x="4682418" y="1943332"/>
            <a:ext cx="880182" cy="369332"/>
          </a:xfrm>
          <a:prstGeom prst="rect">
            <a:avLst/>
          </a:prstGeom>
          <a:noFill/>
        </p:spPr>
        <p:txBody>
          <a:bodyPr wrap="square" rtlCol="0">
            <a:spAutoFit/>
          </a:bodyPr>
          <a:lstStyle/>
          <a:p>
            <a:r>
              <a:rPr lang="en-US" dirty="0"/>
              <a:t>Log(y)</a:t>
            </a:r>
          </a:p>
        </p:txBody>
      </p:sp>
      <p:sp>
        <p:nvSpPr>
          <p:cNvPr id="15" name="TextBox 14"/>
          <p:cNvSpPr txBox="1"/>
          <p:nvPr/>
        </p:nvSpPr>
        <p:spPr>
          <a:xfrm>
            <a:off x="3020538" y="2851427"/>
            <a:ext cx="3382434" cy="369332"/>
          </a:xfrm>
          <a:prstGeom prst="rect">
            <a:avLst/>
          </a:prstGeom>
          <a:noFill/>
        </p:spPr>
        <p:txBody>
          <a:bodyPr wrap="square" rtlCol="0">
            <a:spAutoFit/>
          </a:bodyPr>
          <a:lstStyle/>
          <a:p>
            <a:pPr algn="ctr"/>
            <a:r>
              <a:rPr lang="en-US" dirty="0"/>
              <a:t>Mean[log(x)] = Median[log(x)]</a:t>
            </a:r>
          </a:p>
        </p:txBody>
      </p:sp>
      <p:sp>
        <p:nvSpPr>
          <p:cNvPr id="16" name="TextBox 15"/>
          <p:cNvSpPr txBox="1"/>
          <p:nvPr/>
        </p:nvSpPr>
        <p:spPr>
          <a:xfrm>
            <a:off x="3020537" y="3288268"/>
            <a:ext cx="3382435" cy="369332"/>
          </a:xfrm>
          <a:prstGeom prst="rect">
            <a:avLst/>
          </a:prstGeom>
          <a:noFill/>
        </p:spPr>
        <p:txBody>
          <a:bodyPr wrap="square" rtlCol="0">
            <a:spAutoFit/>
          </a:bodyPr>
          <a:lstStyle/>
          <a:p>
            <a:pPr algn="ctr"/>
            <a:r>
              <a:rPr lang="en-US" dirty="0"/>
              <a:t>Mean[log(y)] = Median[log(y)]</a:t>
            </a:r>
          </a:p>
        </p:txBody>
      </p:sp>
      <p:sp>
        <p:nvSpPr>
          <p:cNvPr id="17" name="TextBox 16"/>
          <p:cNvSpPr txBox="1"/>
          <p:nvPr/>
        </p:nvSpPr>
        <p:spPr>
          <a:xfrm>
            <a:off x="581025" y="3492471"/>
            <a:ext cx="1143000" cy="461665"/>
          </a:xfrm>
          <a:prstGeom prst="rect">
            <a:avLst/>
          </a:prstGeom>
          <a:noFill/>
        </p:spPr>
        <p:txBody>
          <a:bodyPr wrap="square" rtlCol="0">
            <a:spAutoFit/>
          </a:bodyPr>
          <a:lstStyle/>
          <a:p>
            <a:r>
              <a:rPr lang="en-US" sz="2400" b="1" dirty="0"/>
              <a:t>Prop 2:</a:t>
            </a:r>
            <a:endParaRPr lang="en-US" b="1" dirty="0"/>
          </a:p>
        </p:txBody>
      </p:sp>
      <p:graphicFrame>
        <p:nvGraphicFramePr>
          <p:cNvPr id="18" name="Table 17"/>
          <p:cNvGraphicFramePr>
            <a:graphicFrameLocks noGrp="1"/>
          </p:cNvGraphicFramePr>
          <p:nvPr/>
        </p:nvGraphicFramePr>
        <p:xfrm>
          <a:off x="2984672" y="4096648"/>
          <a:ext cx="1871492" cy="2219960"/>
        </p:xfrm>
        <a:graphic>
          <a:graphicData uri="http://schemas.openxmlformats.org/drawingml/2006/table">
            <a:tbl>
              <a:tblPr firstRow="1" bandRow="1">
                <a:tableStyleId>{5C22544A-7EE6-4342-B048-85BDC9FD1C3A}</a:tableStyleId>
              </a:tblPr>
              <a:tblGrid>
                <a:gridCol w="935746">
                  <a:extLst>
                    <a:ext uri="{9D8B030D-6E8A-4147-A177-3AD203B41FA5}">
                      <a16:colId xmlns:a16="http://schemas.microsoft.com/office/drawing/2014/main" val="20000"/>
                    </a:ext>
                  </a:extLst>
                </a:gridCol>
                <a:gridCol w="935746">
                  <a:extLst>
                    <a:ext uri="{9D8B030D-6E8A-4147-A177-3AD203B41FA5}">
                      <a16:colId xmlns:a16="http://schemas.microsoft.com/office/drawing/2014/main" val="20001"/>
                    </a:ext>
                  </a:extLst>
                </a:gridCol>
              </a:tblGrid>
              <a:tr h="340079">
                <a:tc>
                  <a:txBody>
                    <a:bodyPr/>
                    <a:lstStyle/>
                    <a:p>
                      <a:pPr algn="ctr"/>
                      <a:r>
                        <a:rPr lang="en-US" dirty="0"/>
                        <a:t>X</a:t>
                      </a:r>
                    </a:p>
                  </a:txBody>
                  <a:tcPr/>
                </a:tc>
                <a:tc>
                  <a:txBody>
                    <a:bodyPr/>
                    <a:lstStyle/>
                    <a:p>
                      <a:pPr algn="ctr"/>
                      <a:r>
                        <a:rPr lang="en-US" dirty="0"/>
                        <a:t>Log(X)</a:t>
                      </a:r>
                    </a:p>
                  </a:txBody>
                  <a:tcPr/>
                </a:tc>
                <a:extLst>
                  <a:ext uri="{0D108BD9-81ED-4DB2-BD59-A6C34878D82A}">
                    <a16:rowId xmlns:a16="http://schemas.microsoft.com/office/drawing/2014/main" val="10000"/>
                  </a:ext>
                </a:extLst>
              </a:tr>
              <a:tr h="370840">
                <a:tc>
                  <a:txBody>
                    <a:bodyPr/>
                    <a:lstStyle/>
                    <a:p>
                      <a:pPr algn="ctr"/>
                      <a:r>
                        <a:rPr lang="en-US" dirty="0"/>
                        <a:t>X1</a:t>
                      </a:r>
                    </a:p>
                  </a:txBody>
                  <a:tcPr/>
                </a:tc>
                <a:tc>
                  <a:txBody>
                    <a:bodyPr/>
                    <a:lstStyle/>
                    <a:p>
                      <a:pPr algn="ctr"/>
                      <a:r>
                        <a:rPr lang="en-US" dirty="0"/>
                        <a:t>log(X1)</a:t>
                      </a:r>
                    </a:p>
                  </a:txBody>
                  <a:tcPr/>
                </a:tc>
                <a:extLst>
                  <a:ext uri="{0D108BD9-81ED-4DB2-BD59-A6C34878D82A}">
                    <a16:rowId xmlns:a16="http://schemas.microsoft.com/office/drawing/2014/main" val="10001"/>
                  </a:ext>
                </a:extLst>
              </a:tr>
              <a:tr h="370840">
                <a:tc>
                  <a:txBody>
                    <a:bodyPr/>
                    <a:lstStyle/>
                    <a:p>
                      <a:pPr algn="ctr"/>
                      <a:r>
                        <a:rPr lang="en-US" dirty="0"/>
                        <a:t>X2</a:t>
                      </a:r>
                    </a:p>
                  </a:txBody>
                  <a:tcPr/>
                </a:tc>
                <a:tc>
                  <a:txBody>
                    <a:bodyPr/>
                    <a:lstStyle/>
                    <a:p>
                      <a:pPr algn="ctr"/>
                      <a:r>
                        <a:rPr lang="en-US" dirty="0"/>
                        <a:t>log(X2)</a:t>
                      </a:r>
                    </a:p>
                  </a:txBody>
                  <a:tcPr/>
                </a:tc>
                <a:extLst>
                  <a:ext uri="{0D108BD9-81ED-4DB2-BD59-A6C34878D82A}">
                    <a16:rowId xmlns:a16="http://schemas.microsoft.com/office/drawing/2014/main" val="10002"/>
                  </a:ext>
                </a:extLst>
              </a:tr>
              <a:tr h="370840">
                <a:tc>
                  <a:txBody>
                    <a:bodyPr/>
                    <a:lstStyle/>
                    <a:p>
                      <a:pPr algn="ctr"/>
                      <a:r>
                        <a:rPr lang="en-US" dirty="0"/>
                        <a:t>X3</a:t>
                      </a:r>
                    </a:p>
                  </a:txBody>
                  <a:tcPr/>
                </a:tc>
                <a:tc>
                  <a:txBody>
                    <a:bodyPr/>
                    <a:lstStyle/>
                    <a:p>
                      <a:pPr algn="ctr"/>
                      <a:r>
                        <a:rPr lang="en-US" dirty="0"/>
                        <a:t>log(X3)</a:t>
                      </a:r>
                    </a:p>
                  </a:txBody>
                  <a:tcPr/>
                </a:tc>
                <a:extLst>
                  <a:ext uri="{0D108BD9-81ED-4DB2-BD59-A6C34878D82A}">
                    <a16:rowId xmlns:a16="http://schemas.microsoft.com/office/drawing/2014/main" val="10003"/>
                  </a:ext>
                </a:extLst>
              </a:tr>
              <a:tr h="370840">
                <a:tc>
                  <a:txBody>
                    <a:bodyPr/>
                    <a:lstStyle/>
                    <a:p>
                      <a:pPr algn="ctr"/>
                      <a:r>
                        <a:rPr lang="en-US" dirty="0"/>
                        <a:t>X4</a:t>
                      </a:r>
                    </a:p>
                  </a:txBody>
                  <a:tcPr/>
                </a:tc>
                <a:tc>
                  <a:txBody>
                    <a:bodyPr/>
                    <a:lstStyle/>
                    <a:p>
                      <a:pPr algn="ctr"/>
                      <a:r>
                        <a:rPr lang="en-US" dirty="0"/>
                        <a:t>log(X4)</a:t>
                      </a:r>
                    </a:p>
                  </a:txBody>
                  <a:tcPr/>
                </a:tc>
                <a:extLst>
                  <a:ext uri="{0D108BD9-81ED-4DB2-BD59-A6C34878D82A}">
                    <a16:rowId xmlns:a16="http://schemas.microsoft.com/office/drawing/2014/main" val="10004"/>
                  </a:ext>
                </a:extLst>
              </a:tr>
              <a:tr h="370840">
                <a:tc>
                  <a:txBody>
                    <a:bodyPr/>
                    <a:lstStyle/>
                    <a:p>
                      <a:pPr algn="ctr"/>
                      <a:r>
                        <a:rPr lang="en-US" dirty="0"/>
                        <a:t>X5</a:t>
                      </a:r>
                    </a:p>
                  </a:txBody>
                  <a:tcPr/>
                </a:tc>
                <a:tc>
                  <a:txBody>
                    <a:bodyPr/>
                    <a:lstStyle/>
                    <a:p>
                      <a:pPr algn="ctr"/>
                      <a:r>
                        <a:rPr lang="en-US" dirty="0"/>
                        <a:t>log(X5)</a:t>
                      </a:r>
                    </a:p>
                  </a:txBody>
                  <a:tcPr/>
                </a:tc>
                <a:extLst>
                  <a:ext uri="{0D108BD9-81ED-4DB2-BD59-A6C34878D82A}">
                    <a16:rowId xmlns:a16="http://schemas.microsoft.com/office/drawing/2014/main" val="10005"/>
                  </a:ext>
                </a:extLst>
              </a:tr>
            </a:tbl>
          </a:graphicData>
        </a:graphic>
      </p:graphicFrame>
      <p:sp>
        <p:nvSpPr>
          <p:cNvPr id="19" name="TextBox 18"/>
          <p:cNvSpPr txBox="1"/>
          <p:nvPr/>
        </p:nvSpPr>
        <p:spPr>
          <a:xfrm>
            <a:off x="14385" y="3867270"/>
            <a:ext cx="3033615" cy="2862322"/>
          </a:xfrm>
          <a:prstGeom prst="rect">
            <a:avLst/>
          </a:prstGeom>
          <a:noFill/>
        </p:spPr>
        <p:txBody>
          <a:bodyPr wrap="square" rtlCol="0">
            <a:spAutoFit/>
          </a:bodyPr>
          <a:lstStyle/>
          <a:p>
            <a:r>
              <a:rPr lang="en-US" dirty="0"/>
              <a:t>The logarithm is a monotonically increasing function.  If X1 &gt; X2 then log(X1) &gt; log(X2).</a:t>
            </a:r>
          </a:p>
          <a:p>
            <a:r>
              <a:rPr lang="en-US" dirty="0"/>
              <a:t>  </a:t>
            </a:r>
          </a:p>
          <a:p>
            <a:r>
              <a:rPr lang="en-US" dirty="0"/>
              <a:t>Therefore consider X1 through X5 in ascending order so that X1 &lt; X2 &lt; X3 &lt; X4 &lt; X5.  </a:t>
            </a:r>
          </a:p>
          <a:p>
            <a:r>
              <a:rPr lang="en-US" dirty="0"/>
              <a:t>Then log(X1) &lt; log(X2) &lt; log(X3) &lt; log(X4) &lt; log(X5).</a:t>
            </a:r>
          </a:p>
        </p:txBody>
      </p:sp>
      <p:sp>
        <p:nvSpPr>
          <p:cNvPr id="21" name="TextBox 20"/>
          <p:cNvSpPr txBox="1"/>
          <p:nvPr/>
        </p:nvSpPr>
        <p:spPr>
          <a:xfrm>
            <a:off x="5029200" y="4623467"/>
            <a:ext cx="4114800" cy="369332"/>
          </a:xfrm>
          <a:prstGeom prst="rect">
            <a:avLst/>
          </a:prstGeom>
          <a:noFill/>
        </p:spPr>
        <p:txBody>
          <a:bodyPr wrap="square" rtlCol="0">
            <a:spAutoFit/>
          </a:bodyPr>
          <a:lstStyle/>
          <a:p>
            <a:r>
              <a:rPr lang="en-US" dirty="0"/>
              <a:t>log(Median(X)) = log(X3) = Median(log(X)) </a:t>
            </a:r>
          </a:p>
        </p:txBody>
      </p:sp>
      <p:sp>
        <p:nvSpPr>
          <p:cNvPr id="22" name="Rectangle 21"/>
          <p:cNvSpPr/>
          <p:nvPr/>
        </p:nvSpPr>
        <p:spPr>
          <a:xfrm>
            <a:off x="3186015" y="2851427"/>
            <a:ext cx="3062385" cy="847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5027070" y="5380698"/>
            <a:ext cx="4114800" cy="369332"/>
          </a:xfrm>
          <a:prstGeom prst="rect">
            <a:avLst/>
          </a:prstGeom>
          <a:noFill/>
        </p:spPr>
        <p:txBody>
          <a:bodyPr wrap="square" rtlCol="0">
            <a:spAutoFit/>
          </a:bodyPr>
          <a:lstStyle/>
          <a:p>
            <a:pPr algn="ctr"/>
            <a:r>
              <a:rPr lang="en-US" dirty="0"/>
              <a:t>log(Median(X)) =  Median(log(X)) </a:t>
            </a:r>
          </a:p>
        </p:txBody>
      </p:sp>
      <p:sp>
        <p:nvSpPr>
          <p:cNvPr id="24" name="Rectangle 23"/>
          <p:cNvSpPr/>
          <p:nvPr/>
        </p:nvSpPr>
        <p:spPr>
          <a:xfrm>
            <a:off x="5410200" y="5247263"/>
            <a:ext cx="327660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6553200" y="2792423"/>
            <a:ext cx="2057400" cy="923330"/>
          </a:xfrm>
          <a:prstGeom prst="rect">
            <a:avLst/>
          </a:prstGeom>
          <a:noFill/>
        </p:spPr>
        <p:txBody>
          <a:bodyPr wrap="square" rtlCol="0">
            <a:spAutoFit/>
          </a:bodyPr>
          <a:lstStyle/>
          <a:p>
            <a:r>
              <a:rPr lang="en-US" dirty="0"/>
              <a:t>Because data is now symmetric (median =mean) </a:t>
            </a:r>
          </a:p>
        </p:txBody>
      </p:sp>
      <p:sp>
        <p:nvSpPr>
          <p:cNvPr id="14" name="Rectangle 13">
            <a:extLst>
              <a:ext uri="{FF2B5EF4-FFF2-40B4-BE49-F238E27FC236}">
                <a16:creationId xmlns:a16="http://schemas.microsoft.com/office/drawing/2014/main" id="{44D8EB50-7CA4-7848-84CC-1F350F2AE86C}"/>
              </a:ext>
            </a:extLst>
          </p:cNvPr>
          <p:cNvSpPr/>
          <p:nvPr/>
        </p:nvSpPr>
        <p:spPr>
          <a:xfrm>
            <a:off x="262637" y="2002641"/>
            <a:ext cx="2263499" cy="923330"/>
          </a:xfrm>
          <a:prstGeom prst="rect">
            <a:avLst/>
          </a:prstGeom>
        </p:spPr>
        <p:txBody>
          <a:bodyPr wrap="square">
            <a:spAutoFit/>
          </a:bodyPr>
          <a:lstStyle/>
          <a:p>
            <a:r>
              <a:rPr lang="en-US" dirty="0"/>
              <a:t>IF Log(x) and Log(y) are normally distributed …. </a:t>
            </a:r>
          </a:p>
        </p:txBody>
      </p:sp>
      <p:cxnSp>
        <p:nvCxnSpPr>
          <p:cNvPr id="25" name="Straight Arrow Connector 24">
            <a:extLst>
              <a:ext uri="{FF2B5EF4-FFF2-40B4-BE49-F238E27FC236}">
                <a16:creationId xmlns:a16="http://schemas.microsoft.com/office/drawing/2014/main" id="{ADB0F626-F4AB-3145-81B9-1CEC651EA0E8}"/>
              </a:ext>
            </a:extLst>
          </p:cNvPr>
          <p:cNvCxnSpPr/>
          <p:nvPr/>
        </p:nvCxnSpPr>
        <p:spPr>
          <a:xfrm>
            <a:off x="1978066" y="2707551"/>
            <a:ext cx="0" cy="5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45137E8-BB75-0D4D-86A8-92CA04713E34}"/>
              </a:ext>
            </a:extLst>
          </p:cNvPr>
          <p:cNvCxnSpPr>
            <a:cxnSpLocks/>
          </p:cNvCxnSpPr>
          <p:nvPr/>
        </p:nvCxnSpPr>
        <p:spPr>
          <a:xfrm>
            <a:off x="1974820" y="3340700"/>
            <a:ext cx="1073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78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114800" y="345449"/>
            <a:ext cx="3109912" cy="860689"/>
          </a:xfrm>
          <a:prstGeom prst="rect">
            <a:avLst/>
          </a:prstGeom>
        </p:spPr>
      </p:pic>
      <p:pic>
        <p:nvPicPr>
          <p:cNvPr id="3" name="Picture 2"/>
          <p:cNvPicPr>
            <a:picLocks noChangeAspect="1"/>
          </p:cNvPicPr>
          <p:nvPr/>
        </p:nvPicPr>
        <p:blipFill>
          <a:blip r:embed="rId3"/>
          <a:stretch>
            <a:fillRect/>
          </a:stretch>
        </p:blipFill>
        <p:spPr>
          <a:xfrm>
            <a:off x="2667000" y="1219201"/>
            <a:ext cx="6096000" cy="5479914"/>
          </a:xfrm>
          <a:prstGeom prst="rect">
            <a:avLst/>
          </a:prstGeom>
        </p:spPr>
      </p:pic>
      <p:pic>
        <p:nvPicPr>
          <p:cNvPr id="9" name="Picture 8"/>
          <p:cNvPicPr>
            <a:picLocks noChangeAspect="1"/>
          </p:cNvPicPr>
          <p:nvPr/>
        </p:nvPicPr>
        <p:blipFill>
          <a:blip r:embed="rId4"/>
          <a:stretch>
            <a:fillRect/>
          </a:stretch>
        </p:blipFill>
        <p:spPr>
          <a:xfrm>
            <a:off x="4191000" y="300336"/>
            <a:ext cx="3124200" cy="891131"/>
          </a:xfrm>
          <a:prstGeom prst="rect">
            <a:avLst/>
          </a:prstGeom>
        </p:spPr>
      </p:pic>
      <p:pic>
        <p:nvPicPr>
          <p:cNvPr id="10" name="Picture 9"/>
          <p:cNvPicPr>
            <a:picLocks noChangeAspect="1"/>
          </p:cNvPicPr>
          <p:nvPr/>
        </p:nvPicPr>
        <p:blipFill>
          <a:blip r:embed="rId5"/>
          <a:stretch>
            <a:fillRect/>
          </a:stretch>
        </p:blipFill>
        <p:spPr>
          <a:xfrm>
            <a:off x="3858128" y="307297"/>
            <a:ext cx="3657600" cy="895350"/>
          </a:xfrm>
          <a:prstGeom prst="rect">
            <a:avLst/>
          </a:prstGeom>
        </p:spPr>
      </p:pic>
      <p:cxnSp>
        <p:nvCxnSpPr>
          <p:cNvPr id="7" name="Straight Connector 6"/>
          <p:cNvCxnSpPr/>
          <p:nvPr/>
        </p:nvCxnSpPr>
        <p:spPr>
          <a:xfrm>
            <a:off x="6922168" y="1115572"/>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82553" y="1138395"/>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7925" y="4343400"/>
            <a:ext cx="1981200" cy="923330"/>
          </a:xfrm>
          <a:prstGeom prst="rect">
            <a:avLst/>
          </a:prstGeom>
          <a:noFill/>
        </p:spPr>
        <p:txBody>
          <a:bodyPr wrap="square" rtlCol="0">
            <a:spAutoFit/>
          </a:bodyPr>
          <a:lstStyle/>
          <a:p>
            <a:pPr algn="ctr"/>
            <a:r>
              <a:rPr lang="en-US" dirty="0">
                <a:solidFill>
                  <a:srgbClr val="FF0000"/>
                </a:solidFill>
              </a:rPr>
              <a:t>99</a:t>
            </a:r>
            <a:r>
              <a:rPr lang="en-US" dirty="0"/>
              <a:t>% CI</a:t>
            </a:r>
          </a:p>
          <a:p>
            <a:pPr algn="ctr"/>
            <a:r>
              <a:rPr lang="en-US" dirty="0"/>
              <a:t>Vs. </a:t>
            </a:r>
          </a:p>
          <a:p>
            <a:pPr algn="ctr"/>
            <a:r>
              <a:rPr lang="el-GR" dirty="0"/>
              <a:t>α</a:t>
            </a:r>
            <a:r>
              <a:rPr lang="en-US" dirty="0"/>
              <a:t> = </a:t>
            </a:r>
            <a:r>
              <a:rPr lang="en-US" dirty="0">
                <a:solidFill>
                  <a:srgbClr val="FF0000"/>
                </a:solidFill>
              </a:rPr>
              <a:t>.01 </a:t>
            </a:r>
            <a:r>
              <a:rPr lang="en-US" dirty="0"/>
              <a:t>Hyp Test </a:t>
            </a:r>
          </a:p>
        </p:txBody>
      </p:sp>
      <p:sp>
        <p:nvSpPr>
          <p:cNvPr id="14" name="Rectangle 13"/>
          <p:cNvSpPr/>
          <p:nvPr/>
        </p:nvSpPr>
        <p:spPr>
          <a:xfrm>
            <a:off x="4419600" y="304800"/>
            <a:ext cx="881973" cy="369332"/>
          </a:xfrm>
          <a:prstGeom prst="rect">
            <a:avLst/>
          </a:prstGeom>
        </p:spPr>
        <p:txBody>
          <a:bodyPr wrap="none">
            <a:spAutoFit/>
          </a:bodyPr>
          <a:lstStyle/>
          <a:p>
            <a:r>
              <a:rPr lang="el-GR" dirty="0"/>
              <a:t>α</a:t>
            </a:r>
            <a:r>
              <a:rPr lang="en-US" dirty="0"/>
              <a:t> = .01 </a:t>
            </a:r>
          </a:p>
        </p:txBody>
      </p:sp>
      <p:sp>
        <p:nvSpPr>
          <p:cNvPr id="4" name="Slide Number Placeholder 3"/>
          <p:cNvSpPr>
            <a:spLocks noGrp="1"/>
          </p:cNvSpPr>
          <p:nvPr>
            <p:ph type="sldNum" sz="quarter" idx="12"/>
          </p:nvPr>
        </p:nvSpPr>
        <p:spPr/>
        <p:txBody>
          <a:bodyPr/>
          <a:lstStyle/>
          <a:p>
            <a:fld id="{240F1BDB-6CE4-495C-AC30-106FDA64768F}" type="slidenum">
              <a:rPr lang="en-US" smtClean="0"/>
              <a:t>11</a:t>
            </a:fld>
            <a:endParaRPr lang="en-US" dirty="0"/>
          </a:p>
        </p:txBody>
      </p:sp>
      <p:sp>
        <p:nvSpPr>
          <p:cNvPr id="15" name="Title 1"/>
          <p:cNvSpPr txBox="1">
            <a:spLocks/>
          </p:cNvSpPr>
          <p:nvPr/>
        </p:nvSpPr>
        <p:spPr>
          <a:xfrm>
            <a:off x="167666" y="1265238"/>
            <a:ext cx="2689609" cy="3306762"/>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Confidence Intervals and Hypothesis Tests</a:t>
            </a:r>
          </a:p>
        </p:txBody>
      </p:sp>
    </p:spTree>
    <p:extLst>
      <p:ext uri="{BB962C8B-B14F-4D97-AF65-F5344CB8AC3E}">
        <p14:creationId xmlns:p14="http://schemas.microsoft.com/office/powerpoint/2010/main" val="198853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a:bodyPr>
          <a:lstStyle/>
          <a:p>
            <a:r>
              <a:rPr lang="en-US" dirty="0"/>
              <a:t>Log Transformations: Theory</a:t>
            </a:r>
          </a:p>
        </p:txBody>
      </p:sp>
      <p:sp>
        <p:nvSpPr>
          <p:cNvPr id="4" name="Slide Number Placeholder 3"/>
          <p:cNvSpPr>
            <a:spLocks noGrp="1"/>
          </p:cNvSpPr>
          <p:nvPr>
            <p:ph type="sldNum" sz="quarter" idx="12"/>
          </p:nvPr>
        </p:nvSpPr>
        <p:spPr/>
        <p:txBody>
          <a:bodyPr/>
          <a:lstStyle/>
          <a:p>
            <a:fld id="{240F1BDB-6CE4-495C-AC30-106FDA64768F}" type="slidenum">
              <a:rPr lang="en-US" smtClean="0"/>
              <a:t>110</a:t>
            </a:fld>
            <a:endParaRPr lang="en-US" dirty="0"/>
          </a:p>
        </p:txBody>
      </p:sp>
      <p:sp>
        <p:nvSpPr>
          <p:cNvPr id="5" name="TextBox 4"/>
          <p:cNvSpPr txBox="1"/>
          <p:nvPr/>
        </p:nvSpPr>
        <p:spPr>
          <a:xfrm>
            <a:off x="609600" y="1201013"/>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4455570" y="1198728"/>
            <a:ext cx="1640430" cy="461665"/>
          </a:xfrm>
          <a:prstGeom prst="rect">
            <a:avLst/>
          </a:prstGeom>
          <a:noFill/>
        </p:spPr>
        <p:txBody>
          <a:bodyPr wrap="square" rtlCol="0">
            <a:spAutoFit/>
          </a:bodyPr>
          <a:lstStyle/>
          <a:p>
            <a:r>
              <a:rPr lang="en-US" sz="2400" b="1" dirty="0"/>
              <a:t>Prop 4a:</a:t>
            </a:r>
            <a:endParaRPr lang="en-US" b="1" dirty="0"/>
          </a:p>
        </p:txBody>
      </p:sp>
      <p:sp>
        <p:nvSpPr>
          <p:cNvPr id="20" name="TextBox 19"/>
          <p:cNvSpPr txBox="1"/>
          <p:nvPr/>
        </p:nvSpPr>
        <p:spPr>
          <a:xfrm>
            <a:off x="9372600" y="4410614"/>
            <a:ext cx="3505200" cy="1477328"/>
          </a:xfrm>
          <a:prstGeom prst="rect">
            <a:avLst/>
          </a:prstGeom>
          <a:noFill/>
        </p:spPr>
        <p:txBody>
          <a:bodyPr wrap="square" rtlCol="0">
            <a:spAutoFit/>
          </a:bodyPr>
          <a:lstStyle/>
          <a:p>
            <a:r>
              <a:rPr lang="en-US" dirty="0"/>
              <a:t>Mean(log(X)) – Mean(log(Y))</a:t>
            </a:r>
          </a:p>
          <a:p>
            <a:endParaRPr lang="en-US" dirty="0"/>
          </a:p>
          <a:p>
            <a:r>
              <a:rPr lang="en-US" dirty="0"/>
              <a:t>Median(log(X)) – Median(log(Y))</a:t>
            </a:r>
          </a:p>
          <a:p>
            <a:endParaRPr lang="en-US" dirty="0"/>
          </a:p>
          <a:p>
            <a:r>
              <a:rPr lang="en-US" dirty="0"/>
              <a:t>Log(Median(X)) – Log(Median(Y))</a:t>
            </a:r>
          </a:p>
        </p:txBody>
      </p:sp>
      <mc:AlternateContent xmlns:mc="http://schemas.openxmlformats.org/markup-compatibility/2006" xmlns:a14="http://schemas.microsoft.com/office/drawing/2010/main">
        <mc:Choice Requires="a14">
          <p:sp>
            <p:nvSpPr>
              <p:cNvPr id="14" name="TextBox 13"/>
              <p:cNvSpPr txBox="1"/>
              <p:nvPr/>
            </p:nvSpPr>
            <p:spPr>
              <a:xfrm>
                <a:off x="609600" y="1818366"/>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609600" y="1818366"/>
                <a:ext cx="2611420" cy="51674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413237" y="1932083"/>
                <a:ext cx="1138132"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𝑒</m:t>
                          </m:r>
                        </m:e>
                        <m:sup>
                          <m:r>
                            <m:rPr>
                              <m:sty m:val="p"/>
                            </m:rPr>
                            <a:rPr lang="en-US" b="0" i="0" smtClean="0">
                              <a:latin typeface="Cambria Math" charset="0"/>
                            </a:rPr>
                            <m:t>log</m:t>
                          </m:r>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413237" y="1932083"/>
                <a:ext cx="1138132" cy="289310"/>
              </a:xfrm>
              <a:prstGeom prst="rect">
                <a:avLst/>
              </a:prstGeom>
              <a:blipFill>
                <a:blip r:embed="rId3"/>
                <a:stretch>
                  <a:fillRect l="-2674" t="-8511" r="-3743" b="-6383"/>
                </a:stretch>
              </a:blipFill>
            </p:spPr>
            <p:txBody>
              <a:bodyPr/>
              <a:lstStyle/>
              <a:p>
                <a:r>
                  <a:rPr lang="en-US">
                    <a:noFill/>
                  </a:rPr>
                  <a:t> </a:t>
                </a:r>
              </a:p>
            </p:txBody>
          </p:sp>
        </mc:Fallback>
      </mc:AlternateContent>
      <p:sp>
        <p:nvSpPr>
          <p:cNvPr id="26" name="TextBox 25"/>
          <p:cNvSpPr txBox="1"/>
          <p:nvPr/>
        </p:nvSpPr>
        <p:spPr>
          <a:xfrm>
            <a:off x="152400" y="3208813"/>
            <a:ext cx="4529120" cy="461665"/>
          </a:xfrm>
          <a:prstGeom prst="rect">
            <a:avLst/>
          </a:prstGeom>
          <a:noFill/>
        </p:spPr>
        <p:txBody>
          <a:bodyPr wrap="square" rtlCol="0">
            <a:spAutoFit/>
          </a:bodyPr>
          <a:lstStyle/>
          <a:p>
            <a:r>
              <a:rPr lang="en-US" sz="2400" b="1" dirty="0"/>
              <a:t>e is a pretty remarkable number!:</a:t>
            </a:r>
            <a:endParaRPr lang="en-US" b="1" dirty="0"/>
          </a:p>
        </p:txBody>
      </p:sp>
      <p:pic>
        <p:nvPicPr>
          <p:cNvPr id="28" name="Picture 27"/>
          <p:cNvPicPr>
            <a:picLocks noChangeAspect="1"/>
          </p:cNvPicPr>
          <p:nvPr/>
        </p:nvPicPr>
        <p:blipFill>
          <a:blip r:embed="rId4"/>
          <a:stretch>
            <a:fillRect/>
          </a:stretch>
        </p:blipFill>
        <p:spPr>
          <a:xfrm>
            <a:off x="1303320" y="4390459"/>
            <a:ext cx="1460500" cy="698500"/>
          </a:xfrm>
          <a:prstGeom prst="rect">
            <a:avLst/>
          </a:prstGeom>
        </p:spPr>
      </p:pic>
      <p:pic>
        <p:nvPicPr>
          <p:cNvPr id="29" name="Picture 28"/>
          <p:cNvPicPr>
            <a:picLocks noChangeAspect="1"/>
          </p:cNvPicPr>
          <p:nvPr/>
        </p:nvPicPr>
        <p:blipFill>
          <a:blip r:embed="rId5"/>
          <a:stretch>
            <a:fillRect/>
          </a:stretch>
        </p:blipFill>
        <p:spPr>
          <a:xfrm>
            <a:off x="1316020" y="4961959"/>
            <a:ext cx="1803400" cy="571500"/>
          </a:xfrm>
          <a:prstGeom prst="rect">
            <a:avLst/>
          </a:prstGeom>
        </p:spPr>
      </p:pic>
      <p:pic>
        <p:nvPicPr>
          <p:cNvPr id="30" name="Picture 29"/>
          <p:cNvPicPr>
            <a:picLocks noChangeAspect="1"/>
          </p:cNvPicPr>
          <p:nvPr/>
        </p:nvPicPr>
        <p:blipFill>
          <a:blip r:embed="rId6"/>
          <a:stretch>
            <a:fillRect/>
          </a:stretch>
        </p:blipFill>
        <p:spPr>
          <a:xfrm>
            <a:off x="1214420" y="3826213"/>
            <a:ext cx="2006600" cy="647700"/>
          </a:xfrm>
          <a:prstGeom prst="rect">
            <a:avLst/>
          </a:prstGeom>
        </p:spPr>
      </p:pic>
      <p:pic>
        <p:nvPicPr>
          <p:cNvPr id="31" name="Picture 30"/>
          <p:cNvPicPr>
            <a:picLocks noChangeAspect="1"/>
          </p:cNvPicPr>
          <p:nvPr/>
        </p:nvPicPr>
        <p:blipFill>
          <a:blip r:embed="rId7"/>
          <a:stretch>
            <a:fillRect/>
          </a:stretch>
        </p:blipFill>
        <p:spPr>
          <a:xfrm>
            <a:off x="3968750" y="4066571"/>
            <a:ext cx="4267200" cy="723900"/>
          </a:xfrm>
          <a:prstGeom prst="rect">
            <a:avLst/>
          </a:prstGeom>
        </p:spPr>
      </p:pic>
      <p:pic>
        <p:nvPicPr>
          <p:cNvPr id="32" name="Picture 31"/>
          <p:cNvPicPr>
            <a:picLocks noChangeAspect="1"/>
          </p:cNvPicPr>
          <p:nvPr/>
        </p:nvPicPr>
        <p:blipFill>
          <a:blip r:embed="rId8"/>
          <a:stretch>
            <a:fillRect/>
          </a:stretch>
        </p:blipFill>
        <p:spPr>
          <a:xfrm>
            <a:off x="5264150" y="4790471"/>
            <a:ext cx="1308100" cy="647700"/>
          </a:xfrm>
          <a:prstGeom prst="rect">
            <a:avLst/>
          </a:prstGeom>
        </p:spPr>
      </p:pic>
      <p:pic>
        <p:nvPicPr>
          <p:cNvPr id="33" name="Picture 32"/>
          <p:cNvPicPr>
            <a:picLocks noChangeAspect="1"/>
          </p:cNvPicPr>
          <p:nvPr/>
        </p:nvPicPr>
        <p:blipFill>
          <a:blip r:embed="rId9"/>
          <a:stretch>
            <a:fillRect/>
          </a:stretch>
        </p:blipFill>
        <p:spPr>
          <a:xfrm>
            <a:off x="2148086" y="5748417"/>
            <a:ext cx="5753100" cy="355600"/>
          </a:xfrm>
          <a:prstGeom prst="rect">
            <a:avLst/>
          </a:prstGeom>
        </p:spPr>
      </p:pic>
      <p:pic>
        <p:nvPicPr>
          <p:cNvPr id="34" name="Picture 33"/>
          <p:cNvPicPr>
            <a:picLocks noChangeAspect="1"/>
          </p:cNvPicPr>
          <p:nvPr/>
        </p:nvPicPr>
        <p:blipFill>
          <a:blip r:embed="rId10"/>
          <a:stretch>
            <a:fillRect/>
          </a:stretch>
        </p:blipFill>
        <p:spPr>
          <a:xfrm>
            <a:off x="1677970" y="5715000"/>
            <a:ext cx="470116" cy="386167"/>
          </a:xfrm>
          <a:prstGeom prst="rect">
            <a:avLst/>
          </a:prstGeom>
        </p:spPr>
      </p:pic>
      <p:sp>
        <p:nvSpPr>
          <p:cNvPr id="35" name="Rectangle 34"/>
          <p:cNvSpPr/>
          <p:nvPr/>
        </p:nvSpPr>
        <p:spPr>
          <a:xfrm>
            <a:off x="565366" y="1748541"/>
            <a:ext cx="2711234"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379370" y="1756431"/>
            <a:ext cx="125943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6B784E1-F8D5-45C0-8577-B1465076FED3}"/>
              </a:ext>
            </a:extLst>
          </p:cNvPr>
          <p:cNvSpPr txBox="1"/>
          <p:nvPr/>
        </p:nvSpPr>
        <p:spPr>
          <a:xfrm>
            <a:off x="6246790" y="1198727"/>
            <a:ext cx="1640430" cy="461665"/>
          </a:xfrm>
          <a:prstGeom prst="rect">
            <a:avLst/>
          </a:prstGeom>
          <a:noFill/>
        </p:spPr>
        <p:txBody>
          <a:bodyPr wrap="square" rtlCol="0">
            <a:spAutoFit/>
          </a:bodyPr>
          <a:lstStyle/>
          <a:p>
            <a:r>
              <a:rPr lang="en-US" sz="2400" b="1" dirty="0"/>
              <a:t>Prop 4b:</a:t>
            </a:r>
            <a:endParaRPr lang="en-US" b="1" dirty="0"/>
          </a:p>
        </p:txBody>
      </p:sp>
      <p:sp>
        <p:nvSpPr>
          <p:cNvPr id="21" name="Rectangle 20">
            <a:extLst>
              <a:ext uri="{FF2B5EF4-FFF2-40B4-BE49-F238E27FC236}">
                <a16:creationId xmlns:a16="http://schemas.microsoft.com/office/drawing/2014/main" id="{E55AA1D2-45FC-4522-BFA8-7DCB718CA7A4}"/>
              </a:ext>
            </a:extLst>
          </p:cNvPr>
          <p:cNvSpPr/>
          <p:nvPr/>
        </p:nvSpPr>
        <p:spPr>
          <a:xfrm>
            <a:off x="6246790" y="1756431"/>
            <a:ext cx="1830410" cy="688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0FBD5FA-2D82-4934-B8CD-8AFE54C8CF73}"/>
                  </a:ext>
                </a:extLst>
              </p:cNvPr>
              <p:cNvSpPr txBox="1"/>
              <p:nvPr/>
            </p:nvSpPr>
            <p:spPr>
              <a:xfrm>
                <a:off x="6307439" y="1952054"/>
                <a:ext cx="1455655"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10</m:t>
                              </m:r>
                            </m:sub>
                          </m:sSub>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2" name="TextBox 21">
                <a:extLst>
                  <a:ext uri="{FF2B5EF4-FFF2-40B4-BE49-F238E27FC236}">
                    <a16:creationId xmlns:a16="http://schemas.microsoft.com/office/drawing/2014/main" id="{10FBD5FA-2D82-4934-B8CD-8AFE54C8CF73}"/>
                  </a:ext>
                </a:extLst>
              </p:cNvPr>
              <p:cNvSpPr txBox="1">
                <a:spLocks noRot="1" noChangeAspect="1" noMove="1" noResize="1" noEditPoints="1" noAdjustHandles="1" noChangeArrowheads="1" noChangeShapeType="1" noTextEdit="1"/>
              </p:cNvSpPr>
              <p:nvPr/>
            </p:nvSpPr>
            <p:spPr>
              <a:xfrm>
                <a:off x="6307439" y="1952054"/>
                <a:ext cx="1455655" cy="288477"/>
              </a:xfrm>
              <a:prstGeom prst="rect">
                <a:avLst/>
              </a:prstGeom>
              <a:blipFill>
                <a:blip r:embed="rId11"/>
                <a:stretch>
                  <a:fillRect l="-3782" t="-8333" r="-3361" b="-6250"/>
                </a:stretch>
              </a:blipFill>
            </p:spPr>
            <p:txBody>
              <a:bodyPr/>
              <a:lstStyle/>
              <a:p>
                <a:r>
                  <a:rPr lang="en-US">
                    <a:noFill/>
                  </a:rPr>
                  <a:t> </a:t>
                </a:r>
              </a:p>
            </p:txBody>
          </p:sp>
        </mc:Fallback>
      </mc:AlternateContent>
    </p:spTree>
    <p:extLst>
      <p:ext uri="{BB962C8B-B14F-4D97-AF65-F5344CB8AC3E}">
        <p14:creationId xmlns:p14="http://schemas.microsoft.com/office/powerpoint/2010/main" val="135805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4" grpId="0"/>
      <p:bldP spid="25" grpId="0"/>
      <p:bldP spid="26" grpId="0"/>
      <p:bldP spid="35" grpId="0" animBg="1"/>
      <p:bldP spid="36" grpId="0" animBg="1"/>
      <p:bldP spid="19" grpId="0"/>
      <p:bldP spid="21" grpId="0" animBg="1"/>
      <p:bldP spid="2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e)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r>
              <a:rPr lang="en-US" sz="2400" b="1" dirty="0"/>
              <a:t>Prop 4a:</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m:t>
                    </m:r>
                    <m:r>
                      <a:rPr lang="en-US" sz="2400" b="0" i="1" smtClean="0">
                        <a:latin typeface="Cambria Math" charset="0"/>
                      </a:rPr>
                      <m:t>𝑒</m:t>
                    </m:r>
                    <m:r>
                      <a:rPr lang="en-US" sz="2400" i="1">
                        <a:latin typeface="Cambria Math" charset="0"/>
                      </a:rPr>
                      <m:t>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b="0" i="1" smtClean="0">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b="0" i="1" smtClean="0">
                        <a:latin typeface="Cambria Math" charset="0"/>
                      </a:rPr>
                      <m:t>)</m:t>
                    </m:r>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b="0" i="1" smtClean="0">
                        <a:latin typeface="Cambria Math" charset="0"/>
                      </a:rPr>
                      <m:t>𝑀𝑒𝑑𝑖𝑎𝑛</m:t>
                    </m:r>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𝑋</m:t>
                            </m:r>
                          </m:e>
                        </m:d>
                        <m:r>
                          <a:rPr lang="en-US" sz="2400" b="0" i="1" smtClean="0">
                            <a:latin typeface="Cambria Math" charset="0"/>
                          </a:rPr>
                          <m:t>)</m:t>
                        </m:r>
                      </m:e>
                    </m:func>
                    <m:r>
                      <a:rPr lang="en-US" sz="2400" b="0" i="1" smtClean="0">
                        <a:latin typeface="Cambria Math" charset="0"/>
                      </a:rPr>
                      <m:t>−</m:t>
                    </m:r>
                    <m:r>
                      <a:rPr lang="en-US" sz="2400" i="1">
                        <a:latin typeface="Cambria Math" charset="0"/>
                      </a:rPr>
                      <m:t>⁡</m:t>
                    </m:r>
                    <m:r>
                      <a:rPr lang="en-US" sz="2400" b="0" i="1" smtClean="0">
                        <a:latin typeface="Cambria Math" charset="0"/>
                      </a:rPr>
                      <m:t>𝑀𝑒𝑑𝑖𝑎𝑛</m:t>
                    </m:r>
                    <m:r>
                      <a:rPr lang="en-US" sz="2400" i="1">
                        <a:latin typeface="Cambria Math" charset="0"/>
                      </a:rPr>
                      <m:t>(</m:t>
                    </m:r>
                    <m:r>
                      <a:rPr lang="en-US" sz="2400" b="0" i="1" smtClean="0">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b="0" i="1" smtClean="0">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𝑋</m:t>
                                </m:r>
                              </m:e>
                            </m:d>
                          </m:e>
                        </m:d>
                      </m:e>
                    </m:func>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m:t>
                    </m:r>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m:t>
                        </m:r>
                      </m:e>
                    </m:d>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num>
                      <m:den>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den>
                    </m:f>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smtClean="0">
                            <a:latin typeface="Cambria Math" panose="02040503050406030204" pitchFamily="18" charset="0"/>
                          </a:rPr>
                        </m:ctrlPr>
                      </m:sSupPr>
                      <m:e>
                        <m:sSup>
                          <m:sSupPr>
                            <m:ctrlPr>
                              <a:rPr lang="en-US" sz="2400" i="1" smtClean="0">
                                <a:latin typeface="Cambria Math" panose="02040503050406030204" pitchFamily="18" charset="0"/>
                              </a:rPr>
                            </m:ctrlPr>
                          </m:sSupPr>
                          <m:e>
                            <m:r>
                              <a:rPr lang="en-US" sz="2400" b="0" i="1" smtClean="0">
                                <a:latin typeface="Cambria Math" charset="0"/>
                              </a:rPr>
                              <m:t>𝑒</m:t>
                            </m:r>
                          </m:e>
                          <m:sup>
                            <m:r>
                              <a:rPr lang="en-US" sz="2400" i="1">
                                <a:latin typeface="Cambria Math" charset="0"/>
                                <a:ea typeface="Cambria Math" charset="0"/>
                                <a:cs typeface="Cambria Math" charset="0"/>
                              </a:rPr>
                              <m:t>𝛿</m:t>
                            </m:r>
                          </m:sup>
                        </m:sSup>
                        <m:r>
                          <a:rPr lang="en-US" sz="2400" b="0" i="1" smtClean="0">
                            <a:latin typeface="Cambria Math" charset="0"/>
                          </a:rPr>
                          <m:t>=</m:t>
                        </m:r>
                        <m:r>
                          <a:rPr lang="en-US" sz="2400" b="0" i="1" smtClean="0">
                            <a:latin typeface="Cambria Math" charset="0"/>
                          </a:rPr>
                          <m:t>𝑒</m:t>
                        </m:r>
                      </m:e>
                      <m:sup>
                        <m:r>
                          <m:rPr>
                            <m:nor/>
                          </m:rPr>
                          <a:rPr lang="en-US" sz="2400" dirty="0"/>
                          <m:t>log</m:t>
                        </m:r>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4a</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138132"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𝑒</m:t>
                          </m:r>
                        </m:e>
                        <m:sup>
                          <m:r>
                            <m:rPr>
                              <m:sty m:val="p"/>
                            </m:rPr>
                            <a:rPr lang="en-US" b="0" i="0" smtClean="0">
                              <a:latin typeface="Cambria Math" charset="0"/>
                            </a:rPr>
                            <m:t>log</m:t>
                          </m:r>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138132" cy="289310"/>
              </a:xfrm>
              <a:prstGeom prst="rect">
                <a:avLst/>
              </a:prstGeom>
              <a:blipFill rotWithShape="0">
                <a:blip r:embed="rId4"/>
                <a:stretch>
                  <a:fillRect l="-2688" t="-110638" r="-4301" b="-93617"/>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1524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2446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10)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r>
              <a:rPr lang="en-US" sz="2400" b="1" dirty="0"/>
              <a:t>Prop 4b:</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m:t>
                    </m:r>
                    <m:r>
                      <a:rPr lang="en-US" sz="2400" b="0" i="1" smtClean="0">
                        <a:latin typeface="Cambria Math" charset="0"/>
                      </a:rPr>
                      <m:t>𝑒</m:t>
                    </m:r>
                    <m:r>
                      <a:rPr lang="en-US" sz="2400" i="1">
                        <a:latin typeface="Cambria Math" charset="0"/>
                      </a:rPr>
                      <m:t>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b="0" i="1" smtClean="0">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b="0" i="1" smtClean="0">
                        <a:latin typeface="Cambria Math" charset="0"/>
                      </a:rPr>
                      <m:t>)</m:t>
                    </m:r>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b="0" i="1" smtClean="0">
                        <a:latin typeface="Cambria Math" charset="0"/>
                      </a:rPr>
                      <m:t>𝑀𝑒𝑑𝑖𝑎𝑛</m:t>
                    </m:r>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𝑋</m:t>
                            </m:r>
                          </m:e>
                        </m:d>
                        <m:r>
                          <a:rPr lang="en-US" sz="2400" b="0" i="1" smtClean="0">
                            <a:latin typeface="Cambria Math" charset="0"/>
                          </a:rPr>
                          <m:t>)</m:t>
                        </m:r>
                      </m:e>
                    </m:func>
                    <m:r>
                      <a:rPr lang="en-US" sz="2400" b="0" i="1" smtClean="0">
                        <a:latin typeface="Cambria Math" charset="0"/>
                      </a:rPr>
                      <m:t>−</m:t>
                    </m:r>
                    <m:r>
                      <a:rPr lang="en-US" sz="2400" i="1">
                        <a:latin typeface="Cambria Math" charset="0"/>
                      </a:rPr>
                      <m:t>⁡</m:t>
                    </m:r>
                    <m:r>
                      <a:rPr lang="en-US" sz="2400" b="0" i="1" smtClean="0">
                        <a:latin typeface="Cambria Math" charset="0"/>
                      </a:rPr>
                      <m:t>𝑀𝑒𝑑𝑖𝑎𝑛</m:t>
                    </m:r>
                    <m:r>
                      <a:rPr lang="en-US" sz="2400" i="1">
                        <a:latin typeface="Cambria Math" charset="0"/>
                      </a:rPr>
                      <m:t>(</m:t>
                    </m:r>
                    <m:r>
                      <a:rPr lang="en-US" sz="2400" b="0" i="1" smtClean="0">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b="0" i="1" smtClean="0">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𝑋</m:t>
                                </m:r>
                              </m:e>
                            </m:d>
                          </m:e>
                        </m:d>
                      </m:e>
                    </m:func>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m:t>
                    </m:r>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m:t>
                        </m:r>
                      </m:e>
                    </m:d>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num>
                      <m:den>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den>
                    </m:f>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smtClean="0">
                            <a:latin typeface="Cambria Math" panose="02040503050406030204" pitchFamily="18" charset="0"/>
                          </a:rPr>
                        </m:ctrlPr>
                      </m:sSupPr>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i="1">
                                <a:latin typeface="Cambria Math" charset="0"/>
                                <a:ea typeface="Cambria Math" charset="0"/>
                                <a:cs typeface="Cambria Math" charset="0"/>
                              </a:rPr>
                              <m:t>𝛿</m:t>
                            </m:r>
                          </m:sup>
                        </m:sSup>
                        <m:r>
                          <a:rPr lang="en-US" sz="2400" b="0" i="1" smtClean="0">
                            <a:latin typeface="Cambria Math" charset="0"/>
                          </a:rPr>
                          <m:t>=</m:t>
                        </m:r>
                        <m:r>
                          <a:rPr lang="en-US" sz="2400" b="0" i="1" smtClean="0">
                            <a:latin typeface="Cambria Math" panose="02040503050406030204" pitchFamily="18" charset="0"/>
                          </a:rPr>
                          <m:t>10</m:t>
                        </m:r>
                      </m:e>
                      <m:sup>
                        <m:r>
                          <m:rPr>
                            <m:nor/>
                          </m:rPr>
                          <a:rPr lang="en-US" sz="2400" dirty="0"/>
                          <m:t>log</m:t>
                        </m:r>
                        <m:r>
                          <m:rPr>
                            <m:nor/>
                          </m:rPr>
                          <a:rPr lang="en-US" sz="2400" b="0" i="0" baseline="-25000" dirty="0" smtClean="0"/>
                          <m:t>10</m:t>
                        </m:r>
                        <m:d>
                          <m:dPr>
                            <m:begChr m:val="["/>
                            <m:endChr m:val="]"/>
                            <m:ctrlPr>
                              <a:rPr lang="en-US" sz="2400" i="1" smtClean="0">
                                <a:latin typeface="Cambria Math" panose="02040503050406030204" pitchFamily="18" charset="0"/>
                              </a:rPr>
                            </m:ctrlPr>
                          </m:dPr>
                          <m:e>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e>
                        </m:d>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4b</a:t>
                </a:r>
              </a:p>
              <a:p>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10</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508553"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10</m:t>
                              </m:r>
                            </m:sub>
                          </m:sSub>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508553" cy="289310"/>
              </a:xfrm>
              <a:prstGeom prst="rect">
                <a:avLst/>
              </a:prstGeom>
              <a:blipFill>
                <a:blip r:embed="rId4"/>
                <a:stretch>
                  <a:fillRect l="-1619" t="-8511" r="-1619" b="-6383"/>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1524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41676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96C4-AAED-1743-9893-97744D174746}"/>
              </a:ext>
            </a:extLst>
          </p:cNvPr>
          <p:cNvSpPr>
            <a:spLocks noGrp="1"/>
          </p:cNvSpPr>
          <p:nvPr>
            <p:ph type="title"/>
          </p:nvPr>
        </p:nvSpPr>
        <p:spPr/>
        <p:txBody>
          <a:bodyPr/>
          <a:lstStyle/>
          <a:p>
            <a:r>
              <a:rPr lang="en-US" dirty="0"/>
              <a:t>Example 2</a:t>
            </a:r>
          </a:p>
        </p:txBody>
      </p:sp>
      <p:sp>
        <p:nvSpPr>
          <p:cNvPr id="3" name="Content Placeholder 2">
            <a:extLst>
              <a:ext uri="{FF2B5EF4-FFF2-40B4-BE49-F238E27FC236}">
                <a16:creationId xmlns:a16="http://schemas.microsoft.com/office/drawing/2014/main" id="{4A0782A3-1082-E548-95BF-5CD8BE112A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ED85F4D-4B4E-5A4B-A1B0-89CF4D00C4F8}"/>
              </a:ext>
            </a:extLst>
          </p:cNvPr>
          <p:cNvSpPr>
            <a:spLocks noGrp="1"/>
          </p:cNvSpPr>
          <p:nvPr>
            <p:ph type="sldNum" sz="quarter" idx="12"/>
          </p:nvPr>
        </p:nvSpPr>
        <p:spPr/>
        <p:txBody>
          <a:bodyPr/>
          <a:lstStyle/>
          <a:p>
            <a:fld id="{240F1BDB-6CE4-495C-AC30-106FDA64768F}" type="slidenum">
              <a:rPr lang="en-US" smtClean="0"/>
              <a:t>113</a:t>
            </a:fld>
            <a:endParaRPr lang="en-US" dirty="0"/>
          </a:p>
        </p:txBody>
      </p:sp>
    </p:spTree>
    <p:extLst>
      <p:ext uri="{BB962C8B-B14F-4D97-AF65-F5344CB8AC3E}">
        <p14:creationId xmlns:p14="http://schemas.microsoft.com/office/powerpoint/2010/main" val="38907867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4" name="TextBox 14"/>
          <p:cNvSpPr txBox="1">
            <a:spLocks noChangeArrowheads="1"/>
          </p:cNvSpPr>
          <p:nvPr/>
        </p:nvSpPr>
        <p:spPr bwMode="auto">
          <a:xfrm>
            <a:off x="266700" y="1524000"/>
            <a:ext cx="86487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a:lstStyle>
          <a:p>
            <a:pPr>
              <a:spcBef>
                <a:spcPct val="0"/>
              </a:spcBef>
              <a:buClrTx/>
              <a:buFontTx/>
              <a:buNone/>
            </a:pPr>
            <a:r>
              <a:rPr lang="en-US" altLang="en-US" sz="1800" dirty="0"/>
              <a:t>The Survey of Study Habits and Attitudes (SSHA) is a psychological test designed to measure the motivation, study habits, and attitudes toward learning of college students.  These factors, along with ability, are important to explain success in school.  Scores on the SSHA range from 0 to 200.  A selective private college gives the SSGA to an SRS of both male and female first-year students.  </a:t>
            </a:r>
          </a:p>
          <a:p>
            <a:pPr>
              <a:spcBef>
                <a:spcPct val="0"/>
              </a:spcBef>
              <a:buClrTx/>
              <a:buFontTx/>
              <a:buNone/>
            </a:pPr>
            <a:r>
              <a:rPr lang="en-US" altLang="en-US" sz="1800" dirty="0"/>
              <a:t>The data for the women are as follows:</a:t>
            </a:r>
          </a:p>
          <a:p>
            <a:pPr>
              <a:spcBef>
                <a:spcPct val="0"/>
              </a:spcBef>
              <a:buClrTx/>
              <a:buFontTx/>
              <a:buNone/>
            </a:pPr>
            <a:r>
              <a:rPr lang="en-US" altLang="en-US" sz="1800" dirty="0"/>
              <a:t>156  109  137  115  152  140  154  178  111  123  126  126  137  165  129  200  150 140 116 120 130 131 130 140 142 117 118 145 130 145 </a:t>
            </a:r>
          </a:p>
          <a:p>
            <a:pPr>
              <a:spcBef>
                <a:spcPct val="0"/>
              </a:spcBef>
              <a:buClrTx/>
              <a:buFontTx/>
              <a:buNone/>
            </a:pPr>
            <a:r>
              <a:rPr lang="en-US" altLang="en-US" sz="1800" dirty="0"/>
              <a:t>The data for men are as follows:  </a:t>
            </a:r>
          </a:p>
          <a:p>
            <a:pPr>
              <a:spcBef>
                <a:spcPct val="0"/>
              </a:spcBef>
              <a:buClrTx/>
              <a:buFontTx/>
              <a:buNone/>
            </a:pPr>
            <a:r>
              <a:rPr lang="en-US" altLang="en-US" sz="1800" dirty="0"/>
              <a:t>118  140 114   180  115  126  92  169  139  121  132  75  88  113  151  70  115  187  114 116 117 145 149 150 120 121 117 129 92 110   </a:t>
            </a:r>
          </a:p>
          <a:p>
            <a:pPr>
              <a:spcBef>
                <a:spcPct val="0"/>
              </a:spcBef>
              <a:buClrTx/>
              <a:buFontTx/>
              <a:buNone/>
            </a:pPr>
            <a:r>
              <a:rPr lang="en-US" altLang="en-US" sz="1800" dirty="0"/>
              <a:t>Most studies have found that the mean SSHA score for men is lower than the mean score in a comparable group of women.  Test this claim at the alpha = .05 level of significance. (Show all 6 steps.)</a:t>
            </a:r>
          </a:p>
        </p:txBody>
      </p:sp>
      <p:sp>
        <p:nvSpPr>
          <p:cNvPr id="5" name="Rectangle 4"/>
          <p:cNvSpPr/>
          <p:nvPr/>
        </p:nvSpPr>
        <p:spPr>
          <a:xfrm>
            <a:off x="3352800" y="5530381"/>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&gt;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 </a:t>
            </a:r>
            <a:endParaRPr lang="en-US" altLang="en-US" sz="2800" b="1" dirty="0">
              <a:solidFill>
                <a:srgbClr val="FF0000"/>
              </a:solidFill>
              <a:sym typeface="Symbol" pitchFamily="18" charset="2"/>
            </a:endParaRPr>
          </a:p>
        </p:txBody>
      </p:sp>
      <p:sp>
        <p:nvSpPr>
          <p:cNvPr id="3" name="Slide Number Placeholder 2"/>
          <p:cNvSpPr>
            <a:spLocks noGrp="1"/>
          </p:cNvSpPr>
          <p:nvPr>
            <p:ph type="sldNum" sz="quarter" idx="12"/>
          </p:nvPr>
        </p:nvSpPr>
        <p:spPr/>
        <p:txBody>
          <a:bodyPr/>
          <a:lstStyle/>
          <a:p>
            <a:fld id="{240F1BDB-6CE4-495C-AC30-106FDA64768F}" type="slidenum">
              <a:rPr lang="en-US" smtClean="0"/>
              <a:t>114</a:t>
            </a:fld>
            <a:endParaRPr lang="en-US" dirty="0"/>
          </a:p>
        </p:txBody>
      </p:sp>
    </p:spTree>
    <p:extLst>
      <p:ext uri="{BB962C8B-B14F-4D97-AF65-F5344CB8AC3E}">
        <p14:creationId xmlns:p14="http://schemas.microsoft.com/office/powerpoint/2010/main" val="161273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115</a:t>
            </a:fld>
            <a:endParaRPr lang="en-US" dirty="0"/>
          </a:p>
        </p:txBody>
      </p:sp>
    </p:spTree>
    <p:extLst>
      <p:ext uri="{BB962C8B-B14F-4D97-AF65-F5344CB8AC3E}">
        <p14:creationId xmlns:p14="http://schemas.microsoft.com/office/powerpoint/2010/main" val="18208473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lnSpcReduction="1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fld id="{240F1BDB-6CE4-495C-AC30-106FDA64768F}" type="slidenum">
              <a:rPr lang="en-US" smtClean="0"/>
              <a:t>116</a:t>
            </a:fld>
            <a:endParaRPr lang="en-US" dirty="0"/>
          </a:p>
        </p:txBody>
      </p:sp>
      <p:pic>
        <p:nvPicPr>
          <p:cNvPr id="5" name="Picture 4"/>
          <p:cNvPicPr>
            <a:picLocks noChangeAspect="1"/>
          </p:cNvPicPr>
          <p:nvPr/>
        </p:nvPicPr>
        <p:blipFill>
          <a:blip r:embed="rId2"/>
          <a:stretch>
            <a:fillRect/>
          </a:stretch>
        </p:blipFill>
        <p:spPr>
          <a:xfrm>
            <a:off x="1543299" y="1295400"/>
            <a:ext cx="6048375" cy="3448183"/>
          </a:xfrm>
          <a:prstGeom prst="rect">
            <a:avLst/>
          </a:prstGeom>
        </p:spPr>
      </p:pic>
    </p:spTree>
    <p:extLst>
      <p:ext uri="{BB962C8B-B14F-4D97-AF65-F5344CB8AC3E}">
        <p14:creationId xmlns:p14="http://schemas.microsoft.com/office/powerpoint/2010/main" val="1671259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548010"/>
            <a:ext cx="8229600" cy="1325563"/>
          </a:xfrm>
        </p:spPr>
        <p:txBody>
          <a:bodyPr>
            <a:normAutofit fontScale="92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fld id="{240F1BDB-6CE4-495C-AC30-106FDA64768F}" type="slidenum">
              <a:rPr lang="en-US" smtClean="0"/>
              <a:t>117</a:t>
            </a:fld>
            <a:endParaRPr lang="en-US" dirty="0"/>
          </a:p>
        </p:txBody>
      </p:sp>
      <p:pic>
        <p:nvPicPr>
          <p:cNvPr id="5" name="Picture 4"/>
          <p:cNvPicPr>
            <a:picLocks noChangeAspect="1"/>
          </p:cNvPicPr>
          <p:nvPr/>
        </p:nvPicPr>
        <p:blipFill>
          <a:blip r:embed="rId2"/>
          <a:stretch>
            <a:fillRect/>
          </a:stretch>
        </p:blipFill>
        <p:spPr>
          <a:xfrm>
            <a:off x="1371600" y="1357010"/>
            <a:ext cx="6096000" cy="4087762"/>
          </a:xfrm>
          <a:prstGeom prst="rect">
            <a:avLst/>
          </a:prstGeom>
        </p:spPr>
      </p:pic>
    </p:spTree>
    <p:extLst>
      <p:ext uri="{BB962C8B-B14F-4D97-AF65-F5344CB8AC3E}">
        <p14:creationId xmlns:p14="http://schemas.microsoft.com/office/powerpoint/2010/main" val="10762398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r>
              <a:rPr lang="en-US" dirty="0"/>
              <a:t>Visual inspection of the histograms and q-q plots of each population is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fld id="{240F1BDB-6CE4-495C-AC30-106FDA64768F}" type="slidenum">
              <a:rPr lang="en-US" smtClean="0"/>
              <a:t>118</a:t>
            </a:fld>
            <a:endParaRPr lang="en-US" dirty="0"/>
          </a:p>
        </p:txBody>
      </p:sp>
      <p:pic>
        <p:nvPicPr>
          <p:cNvPr id="7" name="Picture 6"/>
          <p:cNvPicPr>
            <a:picLocks noChangeAspect="1"/>
          </p:cNvPicPr>
          <p:nvPr/>
        </p:nvPicPr>
        <p:blipFill>
          <a:blip r:embed="rId2"/>
          <a:stretch>
            <a:fillRect/>
          </a:stretch>
        </p:blipFill>
        <p:spPr>
          <a:xfrm>
            <a:off x="4365492" y="1593344"/>
            <a:ext cx="4397508" cy="2507022"/>
          </a:xfrm>
          <a:prstGeom prst="rect">
            <a:avLst/>
          </a:prstGeom>
        </p:spPr>
      </p:pic>
      <p:pic>
        <p:nvPicPr>
          <p:cNvPr id="8" name="Picture 7"/>
          <p:cNvPicPr>
            <a:picLocks noChangeAspect="1"/>
          </p:cNvPicPr>
          <p:nvPr/>
        </p:nvPicPr>
        <p:blipFill>
          <a:blip r:embed="rId3"/>
          <a:stretch>
            <a:fillRect/>
          </a:stretch>
        </p:blipFill>
        <p:spPr>
          <a:xfrm>
            <a:off x="381000" y="1593344"/>
            <a:ext cx="3733800" cy="2503754"/>
          </a:xfrm>
          <a:prstGeom prst="rect">
            <a:avLst/>
          </a:prstGeom>
        </p:spPr>
      </p:pic>
    </p:spTree>
    <p:extLst>
      <p:ext uri="{BB962C8B-B14F-4D97-AF65-F5344CB8AC3E}">
        <p14:creationId xmlns:p14="http://schemas.microsoft.com/office/powerpoint/2010/main" val="10043778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fontScale="925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119</a:t>
            </a:fld>
            <a:endParaRPr lang="en-US" dirty="0"/>
          </a:p>
        </p:txBody>
      </p:sp>
    </p:spTree>
    <p:extLst>
      <p:ext uri="{BB962C8B-B14F-4D97-AF65-F5344CB8AC3E}">
        <p14:creationId xmlns:p14="http://schemas.microsoft.com/office/powerpoint/2010/main" val="2009463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p:txBody>
          <a:bodyPr>
            <a:normAutofit fontScale="70000" lnSpcReduction="20000"/>
          </a:bodyPr>
          <a:lstStyle/>
          <a:p>
            <a:pPr marL="0" indent="0" algn="ctr">
              <a:buNone/>
            </a:pPr>
            <a:r>
              <a:rPr lang="en-US" dirty="0"/>
              <a:t>(1-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mean is equivalent to an </a:t>
            </a:r>
            <a:r>
              <a:rPr lang="el-GR" dirty="0"/>
              <a:t>α</a:t>
            </a:r>
            <a:r>
              <a:rPr lang="en-US" dirty="0"/>
              <a:t> = .01 level hypothesis test. </a:t>
            </a:r>
          </a:p>
        </p:txBody>
      </p:sp>
      <p:sp>
        <p:nvSpPr>
          <p:cNvPr id="4" name="Slide Number Placeholder 3"/>
          <p:cNvSpPr>
            <a:spLocks noGrp="1"/>
          </p:cNvSpPr>
          <p:nvPr>
            <p:ph type="sldNum" sz="quarter" idx="12"/>
          </p:nvPr>
        </p:nvSpPr>
        <p:spPr/>
        <p:txBody>
          <a:bodyPr/>
          <a:lstStyle/>
          <a:p>
            <a:fld id="{240F1BDB-6CE4-495C-AC30-106FDA64768F}" type="slidenum">
              <a:rPr lang="en-US" smtClean="0"/>
              <a:t>12</a:t>
            </a:fld>
            <a:endParaRPr lang="en-US" dirty="0"/>
          </a:p>
        </p:txBody>
      </p:sp>
    </p:spTree>
    <p:extLst>
      <p:ext uri="{BB962C8B-B14F-4D97-AF65-F5344CB8AC3E}">
        <p14:creationId xmlns:p14="http://schemas.microsoft.com/office/powerpoint/2010/main" val="70951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38098" y="5446931"/>
            <a:ext cx="8991600" cy="1477328"/>
          </a:xfrm>
          <a:prstGeom prst="rect">
            <a:avLst/>
          </a:prstGeom>
        </p:spPr>
        <p:txBody>
          <a:bodyPr wrap="square">
            <a:spAutoFit/>
          </a:bodyPr>
          <a:lstStyle/>
          <a:p>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of variances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0" y="3770531"/>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120</a:t>
            </a:fld>
            <a:endParaRPr lang="en-US" dirty="0"/>
          </a:p>
        </p:txBody>
      </p:sp>
      <p:pic>
        <p:nvPicPr>
          <p:cNvPr id="10" name="Picture 9"/>
          <p:cNvPicPr>
            <a:picLocks noChangeAspect="1"/>
          </p:cNvPicPr>
          <p:nvPr/>
        </p:nvPicPr>
        <p:blipFill>
          <a:blip r:embed="rId3"/>
          <a:stretch>
            <a:fillRect/>
          </a:stretch>
        </p:blipFill>
        <p:spPr>
          <a:xfrm>
            <a:off x="2908211" y="1030920"/>
            <a:ext cx="3175177" cy="2129161"/>
          </a:xfrm>
          <a:prstGeom prst="rect">
            <a:avLst/>
          </a:prstGeom>
        </p:spPr>
      </p:pic>
    </p:spTree>
    <p:extLst>
      <p:ext uri="{BB962C8B-B14F-4D97-AF65-F5344CB8AC3E}">
        <p14:creationId xmlns:p14="http://schemas.microsoft.com/office/powerpoint/2010/main" val="29577357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524000"/>
            <a:ext cx="8229600" cy="3657599"/>
          </a:xfrm>
        </p:spPr>
        <p:txBody>
          <a:bodyPr>
            <a:normAutofit/>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121</a:t>
            </a:fld>
            <a:endParaRPr lang="en-US" dirty="0"/>
          </a:p>
        </p:txBody>
      </p:sp>
    </p:spTree>
    <p:extLst>
      <p:ext uri="{BB962C8B-B14F-4D97-AF65-F5344CB8AC3E}">
        <p14:creationId xmlns:p14="http://schemas.microsoft.com/office/powerpoint/2010/main" val="19002046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fld id="{240F1BDB-6CE4-495C-AC30-106FDA64768F}" type="slidenum">
              <a:rPr lang="en-US" smtClean="0"/>
              <a:t>122</a:t>
            </a:fld>
            <a:endParaRPr lang="en-US" dirty="0"/>
          </a:p>
        </p:txBody>
      </p:sp>
    </p:spTree>
    <p:extLst>
      <p:ext uri="{BB962C8B-B14F-4D97-AF65-F5344CB8AC3E}">
        <p14:creationId xmlns:p14="http://schemas.microsoft.com/office/powerpoint/2010/main" val="39109782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925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123</a:t>
            </a:fld>
            <a:endParaRPr lang="en-US" dirty="0"/>
          </a:p>
        </p:txBody>
      </p:sp>
    </p:spTree>
    <p:extLst>
      <p:ext uri="{BB962C8B-B14F-4D97-AF65-F5344CB8AC3E}">
        <p14:creationId xmlns:p14="http://schemas.microsoft.com/office/powerpoint/2010/main" val="21553175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a:bodyPr>
          <a:lstStyle/>
          <a:p>
            <a:r>
              <a:rPr lang="en-US" dirty="0"/>
              <a:t>There is no reason to pair these observations and we have two samples …. Therefore we should use the two sample t-test with pooled standard deviation since we are assuming the population standard deviations are equal. We are testing here:</a:t>
            </a:r>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3048000" y="4800600"/>
                <a:ext cx="2819400" cy="1200329"/>
              </a:xfrm>
              <a:prstGeom prst="rect">
                <a:avLst/>
              </a:prstGeom>
            </p:spPr>
            <p:txBody>
              <a:bodyPr wrap="square">
                <a:spAutoFit/>
              </a:bodyPr>
              <a:lstStyle/>
              <a:p>
                <a:pPr>
                  <a:spcBef>
                    <a:spcPct val="0"/>
                  </a:spcBef>
                  <a:buClrTx/>
                  <a:buFontTx/>
                  <a:buNone/>
                </a:pPr>
                <a:r>
                  <a:rPr lang="en-US" altLang="en-US" sz="3600" i="1" dirty="0">
                    <a:solidFill>
                      <a:schemeClr val="tx2"/>
                    </a:solidFill>
                  </a:rPr>
                  <a:t>H</a:t>
                </a:r>
                <a:r>
                  <a:rPr lang="en-US" altLang="en-US" sz="3600" baseline="-25000" dirty="0">
                    <a:solidFill>
                      <a:schemeClr val="tx2"/>
                    </a:solidFill>
                  </a:rPr>
                  <a:t>0</a:t>
                </a:r>
                <a:r>
                  <a:rPr lang="en-US" altLang="en-US" sz="3600" dirty="0">
                    <a:solidFill>
                      <a:schemeClr val="tx2"/>
                    </a:solidFill>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 =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a:solidFill>
                              <a:schemeClr val="tx2"/>
                            </a:solidFill>
                            <a:latin typeface="Cambria Math" panose="02040503050406030204" pitchFamily="18" charset="0"/>
                            <a:sym typeface="Symbol" pitchFamily="18" charset="2"/>
                          </a:rPr>
                          <m:t>𝑀</m:t>
                        </m:r>
                      </m:sub>
                    </m:sSub>
                  </m:oMath>
                </a14:m>
                <a:endParaRPr lang="en-US" altLang="en-US" sz="3600" baseline="-25000" dirty="0">
                  <a:solidFill>
                    <a:schemeClr val="tx2"/>
                  </a:solidFill>
                  <a:sym typeface="Symbol" pitchFamily="18" charset="2"/>
                </a:endParaRPr>
              </a:p>
              <a:p>
                <a:pPr>
                  <a:spcBef>
                    <a:spcPct val="0"/>
                  </a:spcBef>
                  <a:buClrTx/>
                  <a:buFontTx/>
                  <a:buNone/>
                </a:pPr>
                <a:r>
                  <a:rPr lang="en-US" altLang="en-US" sz="3600" i="1" dirty="0">
                    <a:solidFill>
                      <a:schemeClr val="tx2"/>
                    </a:solidFill>
                    <a:sym typeface="Symbol" pitchFamily="18" charset="2"/>
                  </a:rPr>
                  <a:t>H</a:t>
                </a:r>
                <a:r>
                  <a:rPr lang="en-US" altLang="en-US" sz="3600" baseline="-25000" dirty="0">
                    <a:solidFill>
                      <a:schemeClr val="tx2"/>
                    </a:solidFill>
                    <a:sym typeface="Symbol" pitchFamily="18" charset="2"/>
                  </a:rPr>
                  <a:t>1</a:t>
                </a:r>
                <a:r>
                  <a:rPr lang="en-US" altLang="en-US" sz="3600" dirty="0">
                    <a:solidFill>
                      <a:schemeClr val="tx2"/>
                    </a:solidFill>
                    <a:sym typeface="Symbol" pitchFamily="18" charset="2"/>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&gt; </a:t>
                </a:r>
                <a14:m>
                  <m:oMath xmlns:m="http://schemas.openxmlformats.org/officeDocument/2006/math">
                    <m:sSub>
                      <m:sSubPr>
                        <m:ctrlPr>
                          <a:rPr lang="en-US" altLang="en-US" sz="3600" i="1" smtClean="0">
                            <a:solidFill>
                              <a:schemeClr val="tx2"/>
                            </a:solidFill>
                            <a:latin typeface="Cambria Math" panose="02040503050406030204" pitchFamily="18" charset="0"/>
                            <a:sym typeface="Symbol" pitchFamily="18" charset="2"/>
                          </a:rPr>
                        </m:ctrlPr>
                      </m:sSubPr>
                      <m:e>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sym typeface="Symbol" pitchFamily="18" charset="2"/>
                          </a:rPr>
                          <m:t>𝑀</m:t>
                        </m:r>
                      </m:sub>
                    </m:sSub>
                  </m:oMath>
                </a14:m>
                <a:r>
                  <a:rPr lang="en-US" altLang="en-US" sz="3600" b="1" i="1" baseline="-25000" dirty="0">
                    <a:solidFill>
                      <a:schemeClr val="tx2"/>
                    </a:solidFill>
                    <a:sym typeface="Symbol" pitchFamily="18" charset="2"/>
                  </a:rPr>
                  <a:t> </a:t>
                </a:r>
                <a:endParaRPr lang="en-US" altLang="en-US" sz="3600" b="1" dirty="0">
                  <a:solidFill>
                    <a:srgbClr val="FF0000"/>
                  </a:solidFill>
                  <a:sym typeface="Symbol" pitchFamily="18" charset="2"/>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0" y="4800600"/>
                <a:ext cx="2819400" cy="1200329"/>
              </a:xfrm>
              <a:prstGeom prst="rect">
                <a:avLst/>
              </a:prstGeom>
              <a:blipFill rotWithShape="0">
                <a:blip r:embed="rId2"/>
                <a:stretch>
                  <a:fillRect l="-6479" t="-8163" b="-183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40F1BDB-6CE4-495C-AC30-106FDA64768F}" type="slidenum">
              <a:rPr lang="en-US" smtClean="0"/>
              <a:t>124</a:t>
            </a:fld>
            <a:endParaRPr lang="en-US" dirty="0"/>
          </a:p>
        </p:txBody>
      </p:sp>
    </p:spTree>
    <p:extLst>
      <p:ext uri="{BB962C8B-B14F-4D97-AF65-F5344CB8AC3E}">
        <p14:creationId xmlns:p14="http://schemas.microsoft.com/office/powerpoint/2010/main" val="415970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Value</a:t>
            </a:r>
          </a:p>
        </p:txBody>
      </p:sp>
      <p:sp>
        <p:nvSpPr>
          <p:cNvPr id="4" name="Slide Number Placeholder 3"/>
          <p:cNvSpPr>
            <a:spLocks noGrp="1"/>
          </p:cNvSpPr>
          <p:nvPr>
            <p:ph type="sldNum" sz="quarter" idx="12"/>
          </p:nvPr>
        </p:nvSpPr>
        <p:spPr/>
        <p:txBody>
          <a:bodyPr/>
          <a:lstStyle/>
          <a:p>
            <a:fld id="{240F1BDB-6CE4-495C-AC30-106FDA64768F}" type="slidenum">
              <a:rPr lang="en-US" smtClean="0"/>
              <a:t>125</a:t>
            </a:fld>
            <a:endParaRPr lang="en-US" dirty="0"/>
          </a:p>
        </p:txBody>
      </p:sp>
      <p:pic>
        <p:nvPicPr>
          <p:cNvPr id="6" name="Picture 5"/>
          <p:cNvPicPr>
            <a:picLocks noChangeAspect="1"/>
          </p:cNvPicPr>
          <p:nvPr/>
        </p:nvPicPr>
        <p:blipFill>
          <a:blip r:embed="rId2"/>
          <a:stretch>
            <a:fillRect/>
          </a:stretch>
        </p:blipFill>
        <p:spPr>
          <a:xfrm>
            <a:off x="6324600" y="4572000"/>
            <a:ext cx="1924050" cy="1295400"/>
          </a:xfrm>
          <a:prstGeom prst="rect">
            <a:avLst/>
          </a:prstGeom>
        </p:spPr>
      </p:pic>
      <p:pic>
        <p:nvPicPr>
          <p:cNvPr id="7" name="Picture 6"/>
          <p:cNvPicPr>
            <a:picLocks noChangeAspect="1"/>
          </p:cNvPicPr>
          <p:nvPr/>
        </p:nvPicPr>
        <p:blipFill>
          <a:blip r:embed="rId3"/>
          <a:stretch>
            <a:fillRect/>
          </a:stretch>
        </p:blipFill>
        <p:spPr>
          <a:xfrm>
            <a:off x="685800" y="4200525"/>
            <a:ext cx="5038725" cy="2038350"/>
          </a:xfrm>
          <a:prstGeom prst="rect">
            <a:avLst/>
          </a:prstGeom>
        </p:spPr>
      </p:pic>
      <p:pic>
        <p:nvPicPr>
          <p:cNvPr id="8"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1600200" y="16002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581399" y="28194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1" name="TextBox 10"/>
              <p:cNvSpPr txBox="1"/>
              <p:nvPr/>
            </p:nvSpPr>
            <p:spPr>
              <a:xfrm>
                <a:off x="4171109" y="3428485"/>
                <a:ext cx="1526123"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95,58</m:t>
                          </m:r>
                        </m:sub>
                      </m:sSub>
                      <m:r>
                        <a:rPr lang="en-US" b="0" i="1" smtClean="0">
                          <a:latin typeface="Cambria Math"/>
                        </a:rPr>
                        <m:t>=</m:t>
                      </m:r>
                      <m:r>
                        <a:rPr lang="en-US" b="0" i="1" smtClean="0">
                          <a:latin typeface="Cambria Math" panose="02040503050406030204" pitchFamily="18" charset="0"/>
                        </a:rPr>
                        <m:t>1.67</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171109" y="3428485"/>
                <a:ext cx="1526123" cy="38151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90457" y="1589314"/>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.05 = significance level.</a:t>
                </a:r>
              </a:p>
            </p:txBody>
          </p:sp>
        </mc:Choice>
        <mc:Fallback xmlns="">
          <p:sp>
            <p:nvSpPr>
              <p:cNvPr id="12" name="TextBox 11"/>
              <p:cNvSpPr txBox="1">
                <a:spLocks noRot="1" noChangeAspect="1" noMove="1" noResize="1" noEditPoints="1" noAdjustHandles="1" noChangeArrowheads="1" noChangeShapeType="1" noTextEdit="1"/>
              </p:cNvSpPr>
              <p:nvPr/>
            </p:nvSpPr>
            <p:spPr>
              <a:xfrm>
                <a:off x="5290457" y="1589314"/>
                <a:ext cx="2703048" cy="369332"/>
              </a:xfrm>
              <a:prstGeom prst="rect">
                <a:avLst/>
              </a:prstGeom>
              <a:blipFill rotWithShape="0">
                <a:blip r:embed="rId6"/>
                <a:stretch>
                  <a:fillRect t="-10000" r="-1580" b="-26667"/>
                </a:stretch>
              </a:blipFill>
            </p:spPr>
            <p:txBody>
              <a:bodyPr/>
              <a:lstStyle/>
              <a:p>
                <a:r>
                  <a:rPr lang="en-US">
                    <a:noFill/>
                  </a:rPr>
                  <a:t> </a:t>
                </a:r>
              </a:p>
            </p:txBody>
          </p:sp>
        </mc:Fallback>
      </mc:AlternateContent>
      <p:cxnSp>
        <p:nvCxnSpPr>
          <p:cNvPr id="13" name="Straight Arrow Connector 12"/>
          <p:cNvCxnSpPr/>
          <p:nvPr/>
        </p:nvCxnSpPr>
        <p:spPr>
          <a:xfrm flipH="1">
            <a:off x="5290457" y="2566034"/>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296961" y="2261473"/>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5</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296961" y="2261473"/>
                <a:ext cx="542136" cy="369332"/>
              </a:xfrm>
              <a:prstGeom prst="rect">
                <a:avLst/>
              </a:prstGeom>
              <a:blipFill rotWithShape="0">
                <a:blip r:embed="rId7"/>
                <a:stretch>
                  <a:fillRect/>
                </a:stretch>
              </a:blipFill>
            </p:spPr>
            <p:txBody>
              <a:bodyPr/>
              <a:lstStyle/>
              <a:p>
                <a:r>
                  <a:rPr lang="en-US">
                    <a:noFill/>
                  </a:rPr>
                  <a:t> </a:t>
                </a:r>
              </a:p>
            </p:txBody>
          </p:sp>
        </mc:Fallback>
      </mc:AlternateContent>
      <p:sp>
        <p:nvSpPr>
          <p:cNvPr id="15" name="TextBox 14"/>
          <p:cNvSpPr txBox="1"/>
          <p:nvPr/>
        </p:nvSpPr>
        <p:spPr>
          <a:xfrm>
            <a:off x="6128656" y="2057400"/>
            <a:ext cx="1719943" cy="369332"/>
          </a:xfrm>
          <a:prstGeom prst="rect">
            <a:avLst/>
          </a:prstGeom>
          <a:noFill/>
        </p:spPr>
        <p:txBody>
          <a:bodyPr wrap="square" rtlCol="0">
            <a:spAutoFit/>
          </a:bodyPr>
          <a:lstStyle/>
          <a:p>
            <a:r>
              <a:rPr lang="en-US" dirty="0"/>
              <a:t>df = 60 – 2 = 58</a:t>
            </a:r>
          </a:p>
        </p:txBody>
      </p:sp>
      <p:cxnSp>
        <p:nvCxnSpPr>
          <p:cNvPr id="16" name="Straight Connector 15"/>
          <p:cNvCxnSpPr/>
          <p:nvPr/>
        </p:nvCxnSpPr>
        <p:spPr>
          <a:xfrm>
            <a:off x="1556657" y="33021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90036" y="32005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90036" y="26533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447800" y="1688068"/>
                <a:ext cx="88793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r>
                      <m:rPr>
                        <m:sty m:val="p"/>
                      </m:rPr>
                      <a:rPr lang="en-US" b="0" i="0" baseline="-25000" smtClean="0">
                        <a:latin typeface="Cambria Math" panose="02040503050406030204" pitchFamily="18" charset="0"/>
                      </a:rPr>
                      <m:t>W</m:t>
                    </m:r>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M</m:t>
                    </m:r>
                  </m:oMath>
                </a14:m>
                <a:endParaRPr lang="en-US" baseline="-25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447800" y="1688068"/>
                <a:ext cx="887935" cy="369332"/>
              </a:xfrm>
              <a:prstGeom prst="rect">
                <a:avLst/>
              </a:prstGeom>
              <a:blipFill rotWithShape="0">
                <a:blip r:embed="rId8"/>
                <a:stretch>
                  <a:fillRect t="-9836" r="-15172" b="-24590"/>
                </a:stretch>
              </a:blipFill>
            </p:spPr>
            <p:txBody>
              <a:bodyPr/>
              <a:lstStyle/>
              <a:p>
                <a:r>
                  <a:rPr lang="en-US">
                    <a:noFill/>
                  </a:rPr>
                  <a:t> </a:t>
                </a:r>
              </a:p>
            </p:txBody>
          </p:sp>
        </mc:Fallback>
      </mc:AlternateContent>
    </p:spTree>
    <p:extLst>
      <p:ext uri="{BB962C8B-B14F-4D97-AF65-F5344CB8AC3E}">
        <p14:creationId xmlns:p14="http://schemas.microsoft.com/office/powerpoint/2010/main" val="22760843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 name="Picture 5"/>
          <p:cNvPicPr>
            <a:picLocks noChangeAspect="1"/>
          </p:cNvPicPr>
          <p:nvPr/>
        </p:nvPicPr>
        <p:blipFill>
          <a:blip r:embed="rId2"/>
          <a:stretch>
            <a:fillRect/>
          </a:stretch>
        </p:blipFill>
        <p:spPr>
          <a:xfrm>
            <a:off x="1752600" y="1219200"/>
            <a:ext cx="5867400" cy="5215467"/>
          </a:xfrm>
          <a:prstGeom prst="rect">
            <a:avLst/>
          </a:prstGeom>
        </p:spPr>
      </p:pic>
      <p:sp>
        <p:nvSpPr>
          <p:cNvPr id="5" name="Oval 4"/>
          <p:cNvSpPr/>
          <p:nvPr/>
        </p:nvSpPr>
        <p:spPr>
          <a:xfrm>
            <a:off x="5223712" y="4291264"/>
            <a:ext cx="1371600" cy="76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126</a:t>
            </a:fld>
            <a:endParaRPr lang="en-US" dirty="0"/>
          </a:p>
        </p:txBody>
      </p:sp>
    </p:spTree>
    <p:extLst>
      <p:ext uri="{BB962C8B-B14F-4D97-AF65-F5344CB8AC3E}">
        <p14:creationId xmlns:p14="http://schemas.microsoft.com/office/powerpoint/2010/main" val="6394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2006" y="3827404"/>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 .0211</a:t>
            </a:r>
          </a:p>
        </p:txBody>
      </p:sp>
      <p:sp>
        <p:nvSpPr>
          <p:cNvPr id="12" name="TextBox 11"/>
          <p:cNvSpPr txBox="1"/>
          <p:nvPr/>
        </p:nvSpPr>
        <p:spPr>
          <a:xfrm>
            <a:off x="176795" y="5153142"/>
            <a:ext cx="8779606" cy="461665"/>
          </a:xfrm>
          <a:prstGeom prst="rect">
            <a:avLst/>
          </a:prstGeom>
          <a:noFill/>
        </p:spPr>
        <p:txBody>
          <a:bodyPr wrap="square" rtlCol="0">
            <a:spAutoFit/>
          </a:bodyPr>
          <a:lstStyle/>
          <a:p>
            <a:r>
              <a:rPr lang="en-US" sz="2400" dirty="0"/>
              <a:t>Step 5: REJECT Ho.  </a:t>
            </a:r>
          </a:p>
        </p:txBody>
      </p:sp>
      <mc:AlternateContent xmlns:mc="http://schemas.openxmlformats.org/markup-compatibility/2006" xmlns:a14="http://schemas.microsoft.com/office/drawing/2010/main">
        <mc:Choice Requires="a14">
          <p:sp>
            <p:nvSpPr>
              <p:cNvPr id="13" name="TextBox 12"/>
              <p:cNvSpPr txBox="1"/>
              <p:nvPr/>
            </p:nvSpPr>
            <p:spPr>
              <a:xfrm>
                <a:off x="7465139" y="1133812"/>
                <a:ext cx="1682127" cy="633635"/>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𝑊</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𝑀</m:t>
                    </m:r>
                  </m:oMath>
                </a14:m>
                <a:r>
                  <a:rPr lang="en-US" sz="1600" dirty="0"/>
                  <a:t> = 0</a:t>
                </a:r>
              </a:p>
              <a:p>
                <a:r>
                  <a:rPr lang="en-US" sz="1600" dirty="0"/>
                  <a:t>Ha: </a:t>
                </a:r>
                <a14:m>
                  <m:oMath xmlns:m="http://schemas.openxmlformats.org/officeDocument/2006/math">
                    <m:r>
                      <a:rPr lang="en-US" i="1">
                        <a:latin typeface="Cambria Math"/>
                      </a:rPr>
                      <m:t>µ</m:t>
                    </m:r>
                    <m:r>
                      <a:rPr lang="en-US" b="0" i="1" baseline="-25000" smtClean="0">
                        <a:latin typeface="Cambria Math" panose="02040503050406030204" pitchFamily="18" charset="0"/>
                      </a:rPr>
                      <m:t>𝑊</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𝑀</m:t>
                    </m:r>
                  </m:oMath>
                </a14:m>
                <a:r>
                  <a:rPr lang="en-US" sz="1600" dirty="0"/>
                  <a:t> </a:t>
                </a:r>
                <a14:m>
                  <m:oMath xmlns:m="http://schemas.openxmlformats.org/officeDocument/2006/math">
                    <m:r>
                      <a:rPr lang="en-US" sz="1600" b="0" i="1" dirty="0" smtClean="0">
                        <a:latin typeface="Cambria Math" panose="02040503050406030204" pitchFamily="18" charset="0"/>
                      </a:rPr>
                      <m:t>&gt; </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682127" cy="633635"/>
              </a:xfrm>
              <a:prstGeom prst="rect">
                <a:avLst/>
              </a:prstGeom>
              <a:blipFill rotWithShape="0">
                <a:blip r:embed="rId2"/>
                <a:stretch>
                  <a:fillRect l="-2174" r="-725"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162800" y="3782868"/>
                <a:ext cx="1686167"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e>
                          </m:acc>
                          <m:r>
                            <a:rPr lang="en-US" sz="1200" b="0" i="1" baseline="-25000" smtClean="0">
                              <a:latin typeface="Cambria Math" panose="02040503050406030204" pitchFamily="18" charset="0"/>
                            </a:rPr>
                            <m:t>𝑊</m:t>
                          </m:r>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e>
                          </m:acc>
                          <m:r>
                            <a:rPr lang="en-US" sz="1200" b="0" i="1" baseline="-25000"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=2.08</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62800" y="3782868"/>
                <a:ext cx="1686167" cy="625492"/>
              </a:xfrm>
              <a:prstGeom prst="rect">
                <a:avLst/>
              </a:prstGeom>
              <a:blipFill rotWithShape="0">
                <a:blip r:embed="rId3"/>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SSHA score of the men is less than the mean score of women</a:t>
                </a:r>
                <a14:m>
                  <m:oMath xmlns:m="http://schemas.openxmlformats.org/officeDocument/2006/math">
                    <m:r>
                      <a:rPr lang="en-US" b="0" i="1" smtClean="0">
                        <a:latin typeface="Cambria Math"/>
                      </a:rPr>
                      <m:t>.</m:t>
                    </m:r>
                  </m:oMath>
                </a14:m>
                <a:r>
                  <a:rPr lang="en-US" dirty="0"/>
                  <a:t>  To do this we take a sample of size n</a:t>
                </a:r>
                <a:r>
                  <a:rPr lang="en-US" baseline="-25000" dirty="0"/>
                  <a:t>M</a:t>
                </a:r>
                <a:r>
                  <a:rPr lang="en-US" dirty="0"/>
                  <a:t> = 30 and n</a:t>
                </a:r>
                <a:r>
                  <a:rPr lang="en-US" baseline="-25000" dirty="0"/>
                  <a:t>W</a:t>
                </a:r>
                <a:r>
                  <a:rPr lang="en-US" dirty="0"/>
                  <a:t> = 30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M</a:t>
                </a:r>
                <a:r>
                  <a:rPr lang="en-US" dirty="0"/>
                  <a:t> = 124.2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W</m:t>
                    </m:r>
                  </m:oMath>
                </a14:m>
                <a:r>
                  <a:rPr lang="en-US" dirty="0"/>
                  <a:t> = 137.1 and s</a:t>
                </a:r>
                <a:r>
                  <a:rPr lang="en-US" baseline="-25000" dirty="0"/>
                  <a:t>M</a:t>
                </a:r>
                <a:r>
                  <a:rPr lang="en-US" dirty="0"/>
                  <a:t> = 27.2 s</a:t>
                </a:r>
                <a:r>
                  <a:rPr lang="en-US" baseline="-25000" dirty="0"/>
                  <a:t>W</a:t>
                </a:r>
                <a:r>
                  <a:rPr lang="en-US" dirty="0"/>
                  <a:t>= 20.2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rotWithShape="0">
                <a:blip r:embed="rId4"/>
                <a:stretch>
                  <a:fillRect t="-3974" b="-9934"/>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2057400" y="2304272"/>
            <a:ext cx="4357865" cy="1403052"/>
          </a:xfrm>
          <a:prstGeom prst="rect">
            <a:avLst/>
          </a:prstGeom>
        </p:spPr>
      </p:pic>
    </p:spTree>
    <p:extLst>
      <p:ext uri="{BB962C8B-B14F-4D97-AF65-F5344CB8AC3E}">
        <p14:creationId xmlns:p14="http://schemas.microsoft.com/office/powerpoint/2010/main" val="37379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92500" lnSpcReduction="2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128</a:t>
            </a:fld>
            <a:endParaRPr lang="en-US" dirty="0"/>
          </a:p>
        </p:txBody>
      </p:sp>
    </p:spTree>
    <p:extLst>
      <p:ext uri="{BB962C8B-B14F-4D97-AF65-F5344CB8AC3E}">
        <p14:creationId xmlns:p14="http://schemas.microsoft.com/office/powerpoint/2010/main" val="12057829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a:bodyPr>
          <a:lstStyle/>
          <a:p>
            <a:pPr marL="0" indent="0">
              <a:buNone/>
            </a:pPr>
            <a:r>
              <a:rPr lang="en-US" dirty="0"/>
              <a:t>Since the study is between women and men, the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the population of students at this particular private college. </a:t>
            </a:r>
          </a:p>
        </p:txBody>
      </p:sp>
      <p:sp>
        <p:nvSpPr>
          <p:cNvPr id="4" name="Slide Number Placeholder 3"/>
          <p:cNvSpPr>
            <a:spLocks noGrp="1"/>
          </p:cNvSpPr>
          <p:nvPr>
            <p:ph type="sldNum" sz="quarter" idx="12"/>
          </p:nvPr>
        </p:nvSpPr>
        <p:spPr/>
        <p:txBody>
          <a:bodyPr/>
          <a:lstStyle/>
          <a:p>
            <a:fld id="{240F1BDB-6CE4-495C-AC30-106FDA64768F}" type="slidenum">
              <a:rPr lang="en-US" smtClean="0"/>
              <a:t>129</a:t>
            </a:fld>
            <a:endParaRPr lang="en-US" dirty="0"/>
          </a:p>
        </p:txBody>
      </p:sp>
    </p:spTree>
    <p:extLst>
      <p:ext uri="{BB962C8B-B14F-4D97-AF65-F5344CB8AC3E}">
        <p14:creationId xmlns:p14="http://schemas.microsoft.com/office/powerpoint/2010/main" val="62459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a:t>Let’s Look at this Equivalence from the Hypothesis Test Point of View!</a:t>
            </a:r>
          </a:p>
        </p:txBody>
      </p:sp>
      <p:sp>
        <p:nvSpPr>
          <p:cNvPr id="3" name="Slide Number Placeholder 2"/>
          <p:cNvSpPr>
            <a:spLocks noGrp="1"/>
          </p:cNvSpPr>
          <p:nvPr>
            <p:ph type="sldNum" sz="quarter" idx="12"/>
          </p:nvPr>
        </p:nvSpPr>
        <p:spPr/>
        <p:txBody>
          <a:bodyPr/>
          <a:lstStyle/>
          <a:p>
            <a:fld id="{240F1BDB-6CE4-495C-AC30-106FDA64768F}" type="slidenum">
              <a:rPr lang="en-US" smtClean="0"/>
              <a:t>13</a:t>
            </a:fld>
            <a:endParaRPr lang="en-US" dirty="0"/>
          </a:p>
        </p:txBody>
      </p:sp>
    </p:spTree>
    <p:extLst>
      <p:ext uri="{BB962C8B-B14F-4D97-AF65-F5344CB8AC3E}">
        <p14:creationId xmlns:p14="http://schemas.microsoft.com/office/powerpoint/2010/main" val="1773173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58566" y="1152525"/>
            <a:ext cx="5990034" cy="5324475"/>
          </a:xfrm>
          <a:prstGeom prst="rect">
            <a:avLst/>
          </a:prstGeom>
        </p:spPr>
      </p:pic>
      <p:sp>
        <p:nvSpPr>
          <p:cNvPr id="2" name="Title 1"/>
          <p:cNvSpPr>
            <a:spLocks noGrp="1"/>
          </p:cNvSpPr>
          <p:nvPr>
            <p:ph type="title"/>
          </p:nvPr>
        </p:nvSpPr>
        <p:spPr>
          <a:xfrm>
            <a:off x="457200" y="274638"/>
            <a:ext cx="8229600" cy="792162"/>
          </a:xfrm>
        </p:spPr>
        <p:txBody>
          <a:bodyPr/>
          <a:lstStyle/>
          <a:p>
            <a:r>
              <a:rPr lang="en-US" dirty="0"/>
              <a:t>Two Sample T-Test … SAS Output</a:t>
            </a:r>
          </a:p>
        </p:txBody>
      </p:sp>
      <p:sp>
        <p:nvSpPr>
          <p:cNvPr id="6" name="Oval 5"/>
          <p:cNvSpPr/>
          <p:nvPr/>
        </p:nvSpPr>
        <p:spPr>
          <a:xfrm>
            <a:off x="4495800" y="3505200"/>
            <a:ext cx="12954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130</a:t>
            </a:fld>
            <a:endParaRPr lang="en-US" dirty="0"/>
          </a:p>
        </p:txBody>
      </p:sp>
    </p:spTree>
    <p:extLst>
      <p:ext uri="{BB962C8B-B14F-4D97-AF65-F5344CB8AC3E}">
        <p14:creationId xmlns:p14="http://schemas.microsoft.com/office/powerpoint/2010/main" val="300837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2057400"/>
                <a:ext cx="8991600" cy="3200400"/>
              </a:xfrm>
            </p:spPr>
            <p:txBody>
              <a:bodyPr/>
              <a:lstStyle/>
              <a:p>
                <a:pPr marL="0" indent="0" algn="ctr">
                  <a:buNone/>
                </a:pPr>
                <a:r>
                  <a:rPr lang="en-US" altLang="en-US" sz="2000" dirty="0"/>
                  <a:t>There is sufficient evidence to support the claim at the </a:t>
                </a:r>
                <a:r>
                  <a:rPr lang="el-GR" altLang="en-US" sz="2000" dirty="0"/>
                  <a:t>α</a:t>
                </a:r>
                <a:r>
                  <a:rPr lang="en-US" altLang="en-US" sz="2000" dirty="0"/>
                  <a:t>=.05 level of significance (p-value = .0211) that the mean SSHA score is lower for men than for women at this college.  A 95% one side confidence interval for this difference is (2.5238 points,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rPr>
                      <m:t>∞</m:t>
                    </m:r>
                  </m:oMath>
                </a14:m>
                <a:r>
                  <a:rPr lang="en-US" alt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2057400"/>
                <a:ext cx="8991600" cy="3200400"/>
              </a:xfrm>
              <a:blipFill rotWithShape="0">
                <a:blip r:embed="rId2"/>
                <a:stretch>
                  <a:fillRect l="-136" t="-1143"/>
                </a:stretch>
              </a:blipFill>
            </p:spPr>
            <p:txBody>
              <a:bodyPr/>
              <a:lstStyle/>
              <a:p>
                <a:r>
                  <a:rPr lang="en-US">
                    <a:noFill/>
                  </a:rPr>
                  <a:t> </a:t>
                </a:r>
              </a:p>
            </p:txBody>
          </p:sp>
        </mc:Fallback>
      </mc:AlternateContent>
      <p:sp>
        <p:nvSpPr>
          <p:cNvPr id="4" name="Rectangle 3"/>
          <p:cNvSpPr/>
          <p:nvPr/>
        </p:nvSpPr>
        <p:spPr>
          <a:xfrm>
            <a:off x="457200" y="4114800"/>
            <a:ext cx="8416310" cy="1938992"/>
          </a:xfrm>
          <a:prstGeom prst="rect">
            <a:avLst/>
          </a:prstGeom>
        </p:spPr>
        <p:txBody>
          <a:bodyPr wrap="square">
            <a:spAutoFit/>
          </a:bodyPr>
          <a:lstStyle/>
          <a:p>
            <a:pPr algn="ctr"/>
            <a:r>
              <a:rPr lang="en-US" sz="2000" b="1" dirty="0"/>
              <a:t>Scope of Inference: </a:t>
            </a:r>
            <a:r>
              <a:rPr lang="en-US" sz="2000" dirty="0"/>
              <a:t>Since the study is between women and men, the subjects cannot be randomly assigned to the two groups, and we have an observational study.  For this reason, we cannot make any causal inference and must limit our conclusions to differences of group means.  </a:t>
            </a:r>
          </a:p>
          <a:p>
            <a:pPr algn="ctr"/>
            <a:r>
              <a:rPr lang="en-US" sz="2000" dirty="0"/>
              <a:t>However, the sample was an SRS, and thus any results can be inferred back to the population of students at this particular private college. </a:t>
            </a:r>
          </a:p>
        </p:txBody>
      </p:sp>
      <p:sp>
        <p:nvSpPr>
          <p:cNvPr id="5" name="Slide Number Placeholder 4"/>
          <p:cNvSpPr>
            <a:spLocks noGrp="1"/>
          </p:cNvSpPr>
          <p:nvPr>
            <p:ph type="sldNum" sz="quarter" idx="12"/>
          </p:nvPr>
        </p:nvSpPr>
        <p:spPr/>
        <p:txBody>
          <a:bodyPr/>
          <a:lstStyle/>
          <a:p>
            <a:fld id="{240F1BDB-6CE4-495C-AC30-106FDA64768F}" type="slidenum">
              <a:rPr lang="en-US" smtClean="0"/>
              <a:t>131</a:t>
            </a:fld>
            <a:endParaRPr lang="en-US" dirty="0"/>
          </a:p>
        </p:txBody>
      </p:sp>
    </p:spTree>
    <p:extLst>
      <p:ext uri="{BB962C8B-B14F-4D97-AF65-F5344CB8AC3E}">
        <p14:creationId xmlns:p14="http://schemas.microsoft.com/office/powerpoint/2010/main" val="38116434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FULL EXAMPLE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132</a:t>
            </a:fld>
            <a:endParaRPr lang="en-US" dirty="0"/>
          </a:p>
        </p:txBody>
      </p:sp>
    </p:spTree>
    <p:extLst>
      <p:ext uri="{BB962C8B-B14F-4D97-AF65-F5344CB8AC3E}">
        <p14:creationId xmlns:p14="http://schemas.microsoft.com/office/powerpoint/2010/main" val="21126889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dirty="0"/>
              <a:t>FULL EXAMPLE:  Promotion Data</a:t>
            </a:r>
          </a:p>
        </p:txBody>
      </p:sp>
      <p:sp>
        <p:nvSpPr>
          <p:cNvPr id="5" name="Rectangle 4"/>
          <p:cNvSpPr/>
          <p:nvPr/>
        </p:nvSpPr>
        <p:spPr>
          <a:xfrm>
            <a:off x="3200400" y="5562600"/>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r>
              <a:rPr lang="en-US" altLang="en-US" sz="2800" b="1" dirty="0">
                <a:solidFill>
                  <a:schemeClr val="tx2"/>
                </a:solidFill>
                <a:sym typeface="Symbol" pitchFamily="18" charset="2"/>
              </a:rPr>
              <a:t> &lt;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 </a:t>
            </a:r>
            <a:endParaRPr lang="en-US" altLang="en-US" sz="2800" b="1" dirty="0">
              <a:solidFill>
                <a:srgbClr val="FF0000"/>
              </a:solidFill>
              <a:sym typeface="Symbol" pitchFamily="18" charset="2"/>
            </a:endParaRPr>
          </a:p>
        </p:txBody>
      </p:sp>
      <p:sp>
        <p:nvSpPr>
          <p:cNvPr id="6" name="Rectangle 4"/>
          <p:cNvSpPr>
            <a:spLocks noGrp="1" noChangeArrowheads="1"/>
          </p:cNvSpPr>
          <p:nvPr>
            <p:ph idx="1"/>
          </p:nvPr>
        </p:nvSpPr>
        <p:spPr bwMode="auto">
          <a:xfrm>
            <a:off x="381000" y="990600"/>
            <a:ext cx="82296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charset="0"/>
                <a:ea typeface="ＭＳ Ｐゴシック" pitchFamily="34" charset="-128"/>
              </a:defRPr>
            </a:lvl1pPr>
            <a:lvl2pPr marL="742950" indent="-285750">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lr>
                <a:schemeClr val="tx2"/>
              </a:buClr>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lr>
                <a:schemeClr val="tx2"/>
              </a:buClr>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9pPr>
          </a:lstStyle>
          <a:p>
            <a:pPr>
              <a:spcBef>
                <a:spcPct val="0"/>
              </a:spcBef>
              <a:buClrTx/>
              <a:buFontTx/>
              <a:buNone/>
            </a:pPr>
            <a:r>
              <a:rPr lang="en-US" altLang="en-US" sz="1800" dirty="0"/>
              <a:t>The Revenue Commissioners in Ireland conducted a contest for promotion.  The ages of the unsuccessful and successful applicants are given below.  Some of the applicants who were unsuccessful in getting the promotion charged that the competition involved discrimination based on age.  Treat the data as samples from larger populations and use a .05 significance level to test the claim that the unsuccessful applicants are from a population with a greater mean age than the mean age of successful applicants.  Based on the result, does there appear to be discrimination based on age?  (Show all 6 steps.) Assume all data comes from a normally distributed population.</a:t>
            </a:r>
            <a:endParaRPr lang="en-US" altLang="en-US" sz="1600" b="1" dirty="0"/>
          </a:p>
          <a:p>
            <a:pPr>
              <a:spcBef>
                <a:spcPct val="0"/>
              </a:spcBef>
              <a:buClrTx/>
              <a:buFontTx/>
              <a:buNone/>
            </a:pPr>
            <a:r>
              <a:rPr lang="en-US" altLang="en-US" sz="1600" b="1" dirty="0"/>
              <a:t>Unsuccessful Applicants:</a:t>
            </a:r>
          </a:p>
          <a:p>
            <a:pPr>
              <a:spcBef>
                <a:spcPct val="0"/>
              </a:spcBef>
              <a:buClrTx/>
              <a:buFontTx/>
              <a:buNone/>
            </a:pPr>
            <a:r>
              <a:rPr lang="en-US" altLang="en-US" sz="1600" dirty="0"/>
              <a:t>34	37	37	38	41	42	43	44	44	45	45	60	46	65	49	65	53	54	62	55	56	70	64</a:t>
            </a:r>
          </a:p>
          <a:p>
            <a:pPr>
              <a:spcBef>
                <a:spcPct val="0"/>
              </a:spcBef>
              <a:buClrTx/>
              <a:buFontTx/>
              <a:buNone/>
            </a:pPr>
            <a:r>
              <a:rPr lang="en-US" altLang="en-US" sz="1600" b="1" dirty="0"/>
              <a:t>Successful Applicants</a:t>
            </a:r>
          </a:p>
          <a:p>
            <a:pPr>
              <a:spcBef>
                <a:spcPct val="0"/>
              </a:spcBef>
              <a:buClrTx/>
              <a:buFontTx/>
              <a:buNone/>
            </a:pPr>
            <a:r>
              <a:rPr lang="en-US" altLang="en-US" sz="1600" dirty="0"/>
              <a:t>27	33	36	37	38	38	39	42	42	43	43	44	44	44	45	70	71	72	80	46	47	75	48	72	49	49	51	51	52	54</a:t>
            </a:r>
          </a:p>
        </p:txBody>
      </p:sp>
      <p:sp>
        <p:nvSpPr>
          <p:cNvPr id="3" name="Slide Number Placeholder 2"/>
          <p:cNvSpPr>
            <a:spLocks noGrp="1"/>
          </p:cNvSpPr>
          <p:nvPr>
            <p:ph type="sldNum" sz="quarter" idx="12"/>
          </p:nvPr>
        </p:nvSpPr>
        <p:spPr/>
        <p:txBody>
          <a:bodyPr/>
          <a:lstStyle/>
          <a:p>
            <a:fld id="{240F1BDB-6CE4-495C-AC30-106FDA64768F}" type="slidenum">
              <a:rPr lang="en-US" smtClean="0"/>
              <a:t>133</a:t>
            </a:fld>
            <a:endParaRPr lang="en-US" dirty="0"/>
          </a:p>
        </p:txBody>
      </p:sp>
    </p:spTree>
    <p:extLst>
      <p:ext uri="{BB962C8B-B14F-4D97-AF65-F5344CB8AC3E}">
        <p14:creationId xmlns:p14="http://schemas.microsoft.com/office/powerpoint/2010/main" val="259413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5051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134</a:t>
            </a:fld>
            <a:endParaRPr lang="en-US" dirty="0"/>
          </a:p>
        </p:txBody>
      </p:sp>
    </p:spTree>
    <p:extLst>
      <p:ext uri="{BB962C8B-B14F-4D97-AF65-F5344CB8AC3E}">
        <p14:creationId xmlns:p14="http://schemas.microsoft.com/office/powerpoint/2010/main" val="16578993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lnSpcReduction="10000"/>
          </a:bodyPr>
          <a:lstStyle/>
          <a:p>
            <a:pPr marL="0" indent="0">
              <a:buNone/>
            </a:pPr>
            <a:r>
              <a:rPr lang="en-US" dirty="0"/>
              <a:t>The q-q plot for the successful data provides some evidence of non normality, while the q-q plot for the unsuccessful data looks consistent with normally distributed data.  </a:t>
            </a:r>
          </a:p>
        </p:txBody>
      </p:sp>
      <p:sp>
        <p:nvSpPr>
          <p:cNvPr id="4" name="Slide Number Placeholder 3"/>
          <p:cNvSpPr>
            <a:spLocks noGrp="1"/>
          </p:cNvSpPr>
          <p:nvPr>
            <p:ph type="sldNum" sz="quarter" idx="12"/>
          </p:nvPr>
        </p:nvSpPr>
        <p:spPr/>
        <p:txBody>
          <a:bodyPr/>
          <a:lstStyle/>
          <a:p>
            <a:fld id="{240F1BDB-6CE4-495C-AC30-106FDA64768F}" type="slidenum">
              <a:rPr lang="en-US" smtClean="0"/>
              <a:t>135</a:t>
            </a:fld>
            <a:endParaRPr lang="en-US" dirty="0"/>
          </a:p>
        </p:txBody>
      </p:sp>
      <p:grpSp>
        <p:nvGrpSpPr>
          <p:cNvPr id="6" name="Group 5"/>
          <p:cNvGrpSpPr/>
          <p:nvPr/>
        </p:nvGrpSpPr>
        <p:grpSpPr>
          <a:xfrm>
            <a:off x="1524000" y="1219200"/>
            <a:ext cx="6172200" cy="3505200"/>
            <a:chOff x="1524000" y="1219200"/>
            <a:chExt cx="6172200" cy="3505200"/>
          </a:xfrm>
        </p:grpSpPr>
        <p:pic>
          <p:nvPicPr>
            <p:cNvPr id="2052" name="Picture 4" descr="Q-Q Plots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399"/>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52600" y="1219200"/>
              <a:ext cx="2438400" cy="369332"/>
            </a:xfrm>
            <a:prstGeom prst="rect">
              <a:avLst/>
            </a:prstGeom>
            <a:noFill/>
          </p:spPr>
          <p:txBody>
            <a:bodyPr wrap="square" rtlCol="0">
              <a:spAutoFit/>
            </a:bodyPr>
            <a:lstStyle/>
            <a:p>
              <a:r>
                <a:rPr lang="en-US" dirty="0"/>
                <a:t>Successful</a:t>
              </a:r>
            </a:p>
          </p:txBody>
        </p:sp>
        <p:sp>
          <p:nvSpPr>
            <p:cNvPr id="7" name="TextBox 6"/>
            <p:cNvSpPr txBox="1"/>
            <p:nvPr/>
          </p:nvSpPr>
          <p:spPr>
            <a:xfrm>
              <a:off x="5257800" y="1219200"/>
              <a:ext cx="2438400" cy="369332"/>
            </a:xfrm>
            <a:prstGeom prst="rect">
              <a:avLst/>
            </a:prstGeom>
            <a:noFill/>
          </p:spPr>
          <p:txBody>
            <a:bodyPr wrap="square" rtlCol="0">
              <a:spAutoFit/>
            </a:bodyPr>
            <a:lstStyle/>
            <a:p>
              <a:r>
                <a:rPr lang="en-US" dirty="0"/>
                <a:t>Unsuccessful</a:t>
              </a:r>
            </a:p>
          </p:txBody>
        </p:sp>
      </p:grpSp>
    </p:spTree>
    <p:extLst>
      <p:ext uri="{BB962C8B-B14F-4D97-AF65-F5344CB8AC3E}">
        <p14:creationId xmlns:p14="http://schemas.microsoft.com/office/powerpoint/2010/main" val="4118774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62500" lnSpcReduction="20000"/>
          </a:bodyPr>
          <a:lstStyle/>
          <a:p>
            <a:r>
              <a:rPr lang="en-US" dirty="0"/>
              <a:t>The successful group (top) has a clear right skew to the data, while the unsuccessful group shows a possible mild right skew.  This suggests that both sets of data may be from right skewed populations.  We know that the t-tools are robust to non normality for these types of distributions so we proceed with the t test…. We will readdress these concerns when we talk about the standard deviation.</a:t>
            </a:r>
          </a:p>
        </p:txBody>
      </p:sp>
      <p:pic>
        <p:nvPicPr>
          <p:cNvPr id="3076" name="Picture 4"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66849"/>
            <a:ext cx="4953000" cy="3714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40F1BDB-6CE4-495C-AC30-106FDA64768F}" type="slidenum">
              <a:rPr lang="en-US" smtClean="0"/>
              <a:t>136</a:t>
            </a:fld>
            <a:endParaRPr lang="en-US" dirty="0"/>
          </a:p>
        </p:txBody>
      </p:sp>
    </p:spTree>
    <p:extLst>
      <p:ext uri="{BB962C8B-B14F-4D97-AF65-F5344CB8AC3E}">
        <p14:creationId xmlns:p14="http://schemas.microsoft.com/office/powerpoint/2010/main" val="4287720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600200" y="4876800"/>
            <a:ext cx="6019800" cy="1754326"/>
          </a:xfrm>
          <a:prstGeom prst="rect">
            <a:avLst/>
          </a:prstGeom>
          <a:noFill/>
        </p:spPr>
        <p:txBody>
          <a:bodyPr wrap="square" rtlCol="0">
            <a:spAutoFit/>
          </a:bodyPr>
          <a:lstStyle/>
          <a:p>
            <a:r>
              <a:rPr lang="en-US" dirty="0"/>
              <a:t>Visual Inspection of the histograms and q-q plots indicates the both data sets may be from a right skewed distribution.  We know that the t-tests are robust to violations of the normality assumption when the data are from a right skewed distribution (when the sample size is sufficient), so we proceed with the t-test.</a:t>
            </a:r>
          </a:p>
        </p:txBody>
      </p:sp>
      <p:pic>
        <p:nvPicPr>
          <p:cNvPr id="4098" name="Picture 2"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49086"/>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Q Plots for 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63374"/>
            <a:ext cx="4038600" cy="22717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40F1BDB-6CE4-495C-AC30-106FDA64768F}" type="slidenum">
              <a:rPr lang="en-US" smtClean="0"/>
              <a:t>137</a:t>
            </a:fld>
            <a:endParaRPr lang="en-US" dirty="0"/>
          </a:p>
        </p:txBody>
      </p:sp>
    </p:spTree>
    <p:extLst>
      <p:ext uri="{BB962C8B-B14F-4D97-AF65-F5344CB8AC3E}">
        <p14:creationId xmlns:p14="http://schemas.microsoft.com/office/powerpoint/2010/main" val="38063613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138</a:t>
            </a:fld>
            <a:endParaRPr lang="en-US" dirty="0"/>
          </a:p>
        </p:txBody>
      </p:sp>
    </p:spTree>
    <p:extLst>
      <p:ext uri="{BB962C8B-B14F-4D97-AF65-F5344CB8AC3E}">
        <p14:creationId xmlns:p14="http://schemas.microsoft.com/office/powerpoint/2010/main" val="18109227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We will assume equal variances here.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4961106"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Summary Panel for 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1219200"/>
            <a:ext cx="2343151" cy="17573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5362248"/>
            <a:ext cx="8763000" cy="1477328"/>
          </a:xfrm>
          <a:prstGeom prst="rect">
            <a:avLst/>
          </a:prstGeom>
        </p:spPr>
        <p:txBody>
          <a:bodyPr wrap="square">
            <a:spAutoFit/>
          </a:bodyPr>
          <a:lstStyle/>
          <a:p>
            <a:endParaRPr lang="en-US" dirty="0"/>
          </a:p>
          <a:p>
            <a:r>
              <a:rPr lang="en-US" dirty="0"/>
              <a:t>As secondary evidence of the visual is inconclusive, given that the p-value is greater than our significance level of alpha = 0.05, we fail to reject the null hypothesis of equality of variances (p-value = 0.2286) and conclude that there is not enough evidence to suggest the variances are different.  </a:t>
            </a:r>
          </a:p>
        </p:txBody>
      </p:sp>
      <p:sp>
        <p:nvSpPr>
          <p:cNvPr id="4" name="Slide Number Placeholder 3"/>
          <p:cNvSpPr>
            <a:spLocks noGrp="1"/>
          </p:cNvSpPr>
          <p:nvPr>
            <p:ph type="sldNum" sz="quarter" idx="12"/>
          </p:nvPr>
        </p:nvSpPr>
        <p:spPr/>
        <p:txBody>
          <a:bodyPr/>
          <a:lstStyle/>
          <a:p>
            <a:fld id="{240F1BDB-6CE4-495C-AC30-106FDA64768F}" type="slidenum">
              <a:rPr lang="en-US" smtClean="0"/>
              <a:t>139</a:t>
            </a:fld>
            <a:endParaRPr lang="en-US" dirty="0"/>
          </a:p>
        </p:txBody>
      </p:sp>
    </p:spTree>
    <p:extLst>
      <p:ext uri="{BB962C8B-B14F-4D97-AF65-F5344CB8AC3E}">
        <p14:creationId xmlns:p14="http://schemas.microsoft.com/office/powerpoint/2010/main" val="3846432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8857"/>
            <a:ext cx="9296400" cy="457200"/>
          </a:xfrm>
        </p:spPr>
        <p:txBody>
          <a:bodyPr>
            <a:noAutofit/>
          </a:bodyPr>
          <a:lstStyle/>
          <a:p>
            <a:r>
              <a:rPr lang="en-US" sz="2800" dirty="0"/>
              <a:t>Beach Comber patron ages: 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42800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7.08</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428005"/>
                <a:ext cx="1305037" cy="12222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438385"/>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438385"/>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37326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91856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86367" y="5313204"/>
            <a:ext cx="8779606" cy="1631216"/>
          </a:xfrm>
          <a:prstGeom prst="rect">
            <a:avLst/>
          </a:prstGeom>
          <a:noFill/>
        </p:spPr>
        <p:txBody>
          <a:bodyPr wrap="square" rtlCol="0">
            <a:spAutoFit/>
          </a:bodyPr>
          <a:lstStyle/>
          <a:p>
            <a:r>
              <a:rPr lang="en-US" sz="2000" dirty="0"/>
              <a:t>Step 6:  There is sufficient evidence to conclude that the true mean age of patrons at the Comber at 7pm is different from 21 (</a:t>
            </a:r>
            <a:r>
              <a:rPr lang="en-US" sz="2000" dirty="0">
                <a:solidFill>
                  <a:srgbClr val="FF0000"/>
                </a:solidFill>
              </a:rPr>
              <a:t>p-value =.0162 </a:t>
            </a:r>
            <a:r>
              <a:rPr lang="en-US" sz="2000" dirty="0"/>
              <a:t>from a t-test).  </a:t>
            </a:r>
            <a:r>
              <a:rPr lang="en-US" sz="2000" dirty="0">
                <a:solidFill>
                  <a:srgbClr val="FF0000"/>
                </a:solidFill>
              </a:rPr>
              <a:t>A 95% confidence interval for the mean age is (23.3, 36.4) years. </a:t>
            </a:r>
            <a:r>
              <a:rPr lang="en-US" sz="2000" dirty="0"/>
              <a:t>(Note that we have sufficient evidence to support the claim that the mean is greater than 21, because the burden of proof to reject a one-sided test is less than that of a two-sided test.)    </a:t>
            </a:r>
          </a:p>
        </p:txBody>
      </p:sp>
      <p:sp>
        <p:nvSpPr>
          <p:cNvPr id="7" name="Slide Number Placeholder 6"/>
          <p:cNvSpPr>
            <a:spLocks noGrp="1"/>
          </p:cNvSpPr>
          <p:nvPr>
            <p:ph type="sldNum" sz="quarter" idx="12"/>
          </p:nvPr>
        </p:nvSpPr>
        <p:spPr/>
        <p:txBody>
          <a:bodyPr/>
          <a:lstStyle/>
          <a:p>
            <a:fld id="{240F1BDB-6CE4-495C-AC30-106FDA64768F}" type="slidenum">
              <a:rPr lang="en-US" smtClean="0"/>
              <a:t>14</a:t>
            </a:fld>
            <a:endParaRPr lang="en-US" dirty="0"/>
          </a:p>
        </p:txBody>
      </p:sp>
    </p:spTree>
    <p:extLst>
      <p:ext uri="{BB962C8B-B14F-4D97-AF65-F5344CB8AC3E}">
        <p14:creationId xmlns:p14="http://schemas.microsoft.com/office/powerpoint/2010/main" val="332351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140</a:t>
            </a:fld>
            <a:endParaRPr lang="en-US" dirty="0"/>
          </a:p>
        </p:txBody>
      </p:sp>
    </p:spTree>
    <p:extLst>
      <p:ext uri="{BB962C8B-B14F-4D97-AF65-F5344CB8AC3E}">
        <p14:creationId xmlns:p14="http://schemas.microsoft.com/office/powerpoint/2010/main" val="18348881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fld id="{240F1BDB-6CE4-495C-AC30-106FDA64768F}" type="slidenum">
              <a:rPr lang="en-US" smtClean="0"/>
              <a:t>141</a:t>
            </a:fld>
            <a:endParaRPr lang="en-US" dirty="0"/>
          </a:p>
        </p:txBody>
      </p:sp>
    </p:spTree>
    <p:extLst>
      <p:ext uri="{BB962C8B-B14F-4D97-AF65-F5344CB8AC3E}">
        <p14:creationId xmlns:p14="http://schemas.microsoft.com/office/powerpoint/2010/main" val="2589139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fontScale="925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142</a:t>
            </a:fld>
            <a:endParaRPr lang="en-US" dirty="0"/>
          </a:p>
        </p:txBody>
      </p:sp>
    </p:spTree>
    <p:extLst>
      <p:ext uri="{BB962C8B-B14F-4D97-AF65-F5344CB8AC3E}">
        <p14:creationId xmlns:p14="http://schemas.microsoft.com/office/powerpoint/2010/main" val="15940886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a:bodyPr>
          <a:lstStyle/>
          <a:p>
            <a:r>
              <a:rPr lang="en-US" dirty="0"/>
              <a:t>There is no reason to pair these observations, and we have two samples. Therefore, we should use the two sample t-test with a pooled standard deviation, since we are assuming the population standard deviations are equal. We are testing here:</a:t>
            </a:r>
          </a:p>
          <a:p>
            <a:endParaRPr lang="en-US" dirty="0"/>
          </a:p>
          <a:p>
            <a:pPr marL="0" indent="0">
              <a:buNone/>
            </a:pPr>
            <a:endParaRPr lang="en-US" dirty="0"/>
          </a:p>
        </p:txBody>
      </p:sp>
      <p:sp>
        <p:nvSpPr>
          <p:cNvPr id="4" name="Rectangle 3"/>
          <p:cNvSpPr/>
          <p:nvPr/>
        </p:nvSpPr>
        <p:spPr>
          <a:xfrm>
            <a:off x="3048000" y="4800600"/>
            <a:ext cx="2819400"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5" name="Slide Number Placeholder 4"/>
          <p:cNvSpPr>
            <a:spLocks noGrp="1"/>
          </p:cNvSpPr>
          <p:nvPr>
            <p:ph type="sldNum" sz="quarter" idx="12"/>
          </p:nvPr>
        </p:nvSpPr>
        <p:spPr/>
        <p:txBody>
          <a:bodyPr/>
          <a:lstStyle/>
          <a:p>
            <a:fld id="{240F1BDB-6CE4-495C-AC30-106FDA64768F}" type="slidenum">
              <a:rPr lang="en-US" smtClean="0"/>
              <a:t>143</a:t>
            </a:fld>
            <a:endParaRPr lang="en-US" dirty="0"/>
          </a:p>
        </p:txBody>
      </p:sp>
    </p:spTree>
    <p:extLst>
      <p:ext uri="{BB962C8B-B14F-4D97-AF65-F5344CB8AC3E}">
        <p14:creationId xmlns:p14="http://schemas.microsoft.com/office/powerpoint/2010/main" val="346620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1098095"/>
            <a:ext cx="6023367"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4267200" y="3352800"/>
            <a:ext cx="14478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144</a:t>
            </a:fld>
            <a:endParaRPr lang="en-US" dirty="0"/>
          </a:p>
        </p:txBody>
      </p:sp>
      <p:sp>
        <p:nvSpPr>
          <p:cNvPr id="7" name="Rectangle 6"/>
          <p:cNvSpPr/>
          <p:nvPr/>
        </p:nvSpPr>
        <p:spPr>
          <a:xfrm>
            <a:off x="152400" y="4495800"/>
            <a:ext cx="2552701"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8" name="TextBox 7"/>
          <p:cNvSpPr txBox="1"/>
          <p:nvPr/>
        </p:nvSpPr>
        <p:spPr>
          <a:xfrm>
            <a:off x="152400" y="5867400"/>
            <a:ext cx="2552701" cy="646331"/>
          </a:xfrm>
          <a:prstGeom prst="rect">
            <a:avLst/>
          </a:prstGeom>
          <a:noFill/>
        </p:spPr>
        <p:txBody>
          <a:bodyPr wrap="square" rtlCol="0">
            <a:spAutoFit/>
          </a:bodyPr>
          <a:lstStyle/>
          <a:p>
            <a:r>
              <a:rPr lang="en-US" dirty="0"/>
              <a:t>Fail to reject the null hypothesis at 0.05 level.  </a:t>
            </a:r>
          </a:p>
        </p:txBody>
      </p:sp>
      <p:sp>
        <p:nvSpPr>
          <p:cNvPr id="9" name="Oval 8"/>
          <p:cNvSpPr/>
          <p:nvPr/>
        </p:nvSpPr>
        <p:spPr>
          <a:xfrm>
            <a:off x="5867400" y="4495800"/>
            <a:ext cx="685800" cy="2286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484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4267200"/>
          </a:xfrm>
        </p:spPr>
        <p:txBody>
          <a:bodyPr>
            <a:normAutofit fontScale="92500" lnSpcReduction="1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145</a:t>
            </a:fld>
            <a:endParaRPr lang="en-US" dirty="0"/>
          </a:p>
        </p:txBody>
      </p:sp>
    </p:spTree>
    <p:extLst>
      <p:ext uri="{BB962C8B-B14F-4D97-AF65-F5344CB8AC3E}">
        <p14:creationId xmlns:p14="http://schemas.microsoft.com/office/powerpoint/2010/main" val="27406183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p>
            <a:pPr marL="0" indent="0">
              <a:buNone/>
            </a:pPr>
            <a:r>
              <a:rPr lang="en-US" dirty="0"/>
              <a:t>Since the study is between successful and unsuccessful candidates for a promotion,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candidates for promotion from the population that the Revenue Commissioners of Ireland sampled.  </a:t>
            </a:r>
          </a:p>
        </p:txBody>
      </p:sp>
      <p:sp>
        <p:nvSpPr>
          <p:cNvPr id="2" name="TextBox 1"/>
          <p:cNvSpPr txBox="1"/>
          <p:nvPr/>
        </p:nvSpPr>
        <p:spPr>
          <a:xfrm>
            <a:off x="2286000" y="457200"/>
            <a:ext cx="4343400" cy="646331"/>
          </a:xfrm>
          <a:prstGeom prst="rect">
            <a:avLst/>
          </a:prstGeom>
          <a:noFill/>
        </p:spPr>
        <p:txBody>
          <a:bodyPr wrap="square" rtlCol="0">
            <a:spAutoFit/>
          </a:bodyPr>
          <a:lstStyle/>
          <a:p>
            <a:pPr algn="ctr"/>
            <a:r>
              <a:rPr lang="en-US" sz="3600" dirty="0"/>
              <a:t>SCOPE</a:t>
            </a:r>
          </a:p>
        </p:txBody>
      </p:sp>
      <p:sp>
        <p:nvSpPr>
          <p:cNvPr id="4" name="Slide Number Placeholder 3"/>
          <p:cNvSpPr>
            <a:spLocks noGrp="1"/>
          </p:cNvSpPr>
          <p:nvPr>
            <p:ph type="sldNum" sz="quarter" idx="12"/>
          </p:nvPr>
        </p:nvSpPr>
        <p:spPr/>
        <p:txBody>
          <a:bodyPr/>
          <a:lstStyle/>
          <a:p>
            <a:fld id="{240F1BDB-6CE4-495C-AC30-106FDA64768F}" type="slidenum">
              <a:rPr lang="en-US" smtClean="0"/>
              <a:t>146</a:t>
            </a:fld>
            <a:endParaRPr lang="en-US" dirty="0"/>
          </a:p>
        </p:txBody>
      </p:sp>
    </p:spTree>
    <p:extLst>
      <p:ext uri="{BB962C8B-B14F-4D97-AF65-F5344CB8AC3E}">
        <p14:creationId xmlns:p14="http://schemas.microsoft.com/office/powerpoint/2010/main" val="33953045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Conclusion</a:t>
            </a:r>
          </a:p>
        </p:txBody>
      </p:sp>
      <p:sp>
        <p:nvSpPr>
          <p:cNvPr id="3" name="Content Placeholder 2"/>
          <p:cNvSpPr>
            <a:spLocks noGrp="1"/>
          </p:cNvSpPr>
          <p:nvPr>
            <p:ph idx="1"/>
          </p:nvPr>
        </p:nvSpPr>
        <p:spPr>
          <a:xfrm>
            <a:off x="457200" y="1752600"/>
            <a:ext cx="8229600" cy="3200400"/>
          </a:xfrm>
        </p:spPr>
        <p:txBody>
          <a:bodyPr>
            <a:normAutofit/>
          </a:bodyPr>
          <a:lstStyle/>
          <a:p>
            <a:pPr marL="0" indent="0">
              <a:buNone/>
            </a:pPr>
            <a:r>
              <a:rPr lang="en-US" altLang="en-US" b="1" dirty="0"/>
              <a:t>There is not sufficient evidence to support the claim at the </a:t>
            </a:r>
            <a:r>
              <a:rPr lang="el-GR" altLang="en-US" b="1" dirty="0"/>
              <a:t>α</a:t>
            </a:r>
            <a:r>
              <a:rPr lang="en-US" altLang="en-US" b="1" dirty="0"/>
              <a:t>=.05 level of significance (p-value = .4357) that the mean age of those who were given a promotion is lower than those who were not given the promotion in this . A 90% confidence interval for this difference is (-6.3 points, 5.2 points.)</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147</a:t>
            </a:fld>
            <a:endParaRPr lang="en-US" dirty="0"/>
          </a:p>
        </p:txBody>
      </p:sp>
    </p:spTree>
    <p:extLst>
      <p:ext uri="{BB962C8B-B14F-4D97-AF65-F5344CB8AC3E}">
        <p14:creationId xmlns:p14="http://schemas.microsoft.com/office/powerpoint/2010/main" val="1288655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45686" y="4208155"/>
            <a:ext cx="4278153" cy="1880589"/>
          </a:xfrm>
          <a:prstGeom prst="rect">
            <a:avLst/>
          </a:prstGeom>
        </p:spPr>
      </p:pic>
      <p:pic>
        <p:nvPicPr>
          <p:cNvPr id="7" name="Picture 6"/>
          <p:cNvPicPr>
            <a:picLocks noChangeAspect="1"/>
          </p:cNvPicPr>
          <p:nvPr/>
        </p:nvPicPr>
        <p:blipFill>
          <a:blip r:embed="rId3"/>
          <a:stretch>
            <a:fillRect/>
          </a:stretch>
        </p:blipFill>
        <p:spPr>
          <a:xfrm>
            <a:off x="4662733" y="3160396"/>
            <a:ext cx="3906095" cy="2888718"/>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21</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33600" y="5486400"/>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i="1">
                        <a:latin typeface="Cambria Math" panose="02040503050406030204" pitchFamily="18" charset="0"/>
                      </a:rPr>
                      <m:t>2</m:t>
                    </m:r>
                    <m:r>
                      <a:rPr lang="en-US" b="0" i="1" smtClean="0">
                        <a:latin typeface="Cambria Math" panose="02040503050406030204" pitchFamily="18" charset="0"/>
                      </a:rPr>
                      <m:t>2</m:t>
                    </m:r>
                  </m:oMath>
                </a14:m>
                <a:r>
                  <a:rPr lang="en-US" sz="1600" dirty="0"/>
                  <a:t> instead of 21?</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240F1BDB-6CE4-495C-AC30-106FDA64768F}" type="slidenum">
              <a:rPr lang="en-US" smtClean="0"/>
              <a:t>15</a:t>
            </a:fld>
            <a:endParaRPr lang="en-US" dirty="0"/>
          </a:p>
        </p:txBody>
      </p:sp>
    </p:spTree>
    <p:extLst>
      <p:ext uri="{BB962C8B-B14F-4D97-AF65-F5344CB8AC3E}">
        <p14:creationId xmlns:p14="http://schemas.microsoft.com/office/powerpoint/2010/main" val="9144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4724400" y="3657600"/>
            <a:ext cx="4170365" cy="2519965"/>
          </a:xfrm>
          <a:prstGeom prst="rect">
            <a:avLst/>
          </a:prstGeom>
        </p:spPr>
      </p:pic>
      <p:sp>
        <p:nvSpPr>
          <p:cNvPr id="8" name="TextBox 7"/>
          <p:cNvSpPr txBox="1"/>
          <p:nvPr/>
        </p:nvSpPr>
        <p:spPr>
          <a:xfrm>
            <a:off x="6965086" y="5766346"/>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326918"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22</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3"/>
                <a:stretch>
                  <a:fillRect l="-6442" t="-599" b="-16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37</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4"/>
                <a:stretch>
                  <a:fillRect l="-783" t="-8197" b="-24590"/>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397778" y="4876800"/>
            <a:ext cx="4264955" cy="522951"/>
          </a:xfrm>
          <a:prstGeom prst="rect">
            <a:avLst/>
          </a:prstGeom>
        </p:spPr>
      </p:pic>
      <p:sp>
        <p:nvSpPr>
          <p:cNvPr id="11" name="TextBox 10"/>
          <p:cNvSpPr txBox="1"/>
          <p:nvPr/>
        </p:nvSpPr>
        <p:spPr>
          <a:xfrm>
            <a:off x="2315983" y="4868588"/>
            <a:ext cx="594295" cy="234585"/>
          </a:xfrm>
          <a:prstGeom prst="rect">
            <a:avLst/>
          </a:prstGeom>
          <a:noFill/>
          <a:ln w="38100">
            <a:solidFill>
              <a:srgbClr val="FF0000"/>
            </a:solidFill>
          </a:ln>
        </p:spPr>
        <p:txBody>
          <a:bodyPr wrap="square" rtlCol="0">
            <a:spAutoFit/>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16</a:t>
            </a:fld>
            <a:endParaRPr lang="en-US" dirty="0"/>
          </a:p>
        </p:txBody>
      </p:sp>
    </p:spTree>
    <p:extLst>
      <p:ext uri="{BB962C8B-B14F-4D97-AF65-F5344CB8AC3E}">
        <p14:creationId xmlns:p14="http://schemas.microsoft.com/office/powerpoint/2010/main" val="39625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3" name="Picture 2"/>
          <p:cNvPicPr>
            <a:picLocks noChangeAspect="1"/>
          </p:cNvPicPr>
          <p:nvPr/>
        </p:nvPicPr>
        <p:blipFill>
          <a:blip r:embed="rId3"/>
          <a:stretch>
            <a:fillRect/>
          </a:stretch>
        </p:blipFill>
        <p:spPr>
          <a:xfrm>
            <a:off x="4764230" y="3816800"/>
            <a:ext cx="3742308" cy="2256311"/>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10200" y="4944956"/>
            <a:ext cx="1225184"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37</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37</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139202" y="5503278"/>
            <a:ext cx="4395787" cy="495976"/>
          </a:xfrm>
          <a:prstGeom prst="rect">
            <a:avLst/>
          </a:prstGeom>
        </p:spPr>
      </p:pic>
      <p:sp>
        <p:nvSpPr>
          <p:cNvPr id="11" name="TextBox 10"/>
          <p:cNvSpPr txBox="1"/>
          <p:nvPr/>
        </p:nvSpPr>
        <p:spPr>
          <a:xfrm>
            <a:off x="2117555" y="5486400"/>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31</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6"/>
                <a:stretch>
                  <a:fillRect l="-783" t="-8197" b="-2459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240F1BDB-6CE4-495C-AC30-106FDA64768F}" type="slidenum">
              <a:rPr lang="en-US" smtClean="0"/>
              <a:t>17</a:t>
            </a:fld>
            <a:endParaRPr lang="en-US" dirty="0"/>
          </a:p>
        </p:txBody>
      </p:sp>
    </p:spTree>
    <p:extLst>
      <p:ext uri="{BB962C8B-B14F-4D97-AF65-F5344CB8AC3E}">
        <p14:creationId xmlns:p14="http://schemas.microsoft.com/office/powerpoint/2010/main" val="232790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66137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4605528" y="3682384"/>
            <a:ext cx="4051824" cy="2419350"/>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301891" y="4925690"/>
            <a:ext cx="1301384"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304800" y="4191000"/>
            <a:ext cx="4181475" cy="182892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31</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31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69805" y="5491625"/>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23.2</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240F1BDB-6CE4-495C-AC30-106FDA64768F}" type="slidenum">
              <a:rPr lang="en-US" smtClean="0"/>
              <a:t>18</a:t>
            </a:fld>
            <a:endParaRPr lang="en-US" dirty="0"/>
          </a:p>
        </p:txBody>
      </p:sp>
    </p:spTree>
    <p:extLst>
      <p:ext uri="{BB962C8B-B14F-4D97-AF65-F5344CB8AC3E}">
        <p14:creationId xmlns:p14="http://schemas.microsoft.com/office/powerpoint/2010/main" val="295153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13" name="Picture 12"/>
          <p:cNvPicPr>
            <a:picLocks noChangeAspect="1"/>
          </p:cNvPicPr>
          <p:nvPr/>
        </p:nvPicPr>
        <p:blipFill>
          <a:blip r:embed="rId2"/>
          <a:stretch>
            <a:fillRect/>
          </a:stretch>
        </p:blipFill>
        <p:spPr>
          <a:xfrm>
            <a:off x="4754196" y="3836302"/>
            <a:ext cx="3762375" cy="2217307"/>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p:pic>
        <p:nvPicPr>
          <p:cNvPr id="14" name="Picture 13"/>
          <p:cNvPicPr>
            <a:picLocks noChangeAspect="1"/>
          </p:cNvPicPr>
          <p:nvPr/>
        </p:nvPicPr>
        <p:blipFill>
          <a:blip r:embed="rId3"/>
          <a:stretch>
            <a:fillRect/>
          </a:stretch>
        </p:blipFill>
        <p:spPr>
          <a:xfrm>
            <a:off x="304800" y="4226749"/>
            <a:ext cx="4195762" cy="1752847"/>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783496" y="381000"/>
                <a:ext cx="2302618"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23.2</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23.2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783496" y="381000"/>
                <a:ext cx="2302618" cy="1015663"/>
              </a:xfrm>
              <a:prstGeom prst="rect">
                <a:avLst/>
              </a:prstGeom>
              <a:blipFill rotWithShape="0">
                <a:blip r:embed="rId4"/>
                <a:stretch>
                  <a:fillRect l="-5556" t="-1205" b="-16265"/>
                </a:stretch>
              </a:blipFill>
            </p:spPr>
            <p:txBody>
              <a:bodyPr/>
              <a:lstStyle/>
              <a:p>
                <a:r>
                  <a:rPr lang="en-US">
                    <a:noFill/>
                  </a:rPr>
                  <a:t> </a:t>
                </a:r>
              </a:p>
            </p:txBody>
          </p:sp>
        </mc:Fallback>
      </mc:AlternateContent>
      <p:sp>
        <p:nvSpPr>
          <p:cNvPr id="11" name="TextBox 10"/>
          <p:cNvSpPr txBox="1"/>
          <p:nvPr/>
        </p:nvSpPr>
        <p:spPr>
          <a:xfrm>
            <a:off x="2117925" y="5486400"/>
            <a:ext cx="685800" cy="234585"/>
          </a:xfrm>
          <a:prstGeom prst="rect">
            <a:avLst/>
          </a:prstGeom>
          <a:noFill/>
          <a:ln w="38100">
            <a:solidFill>
              <a:srgbClr val="FF0000"/>
            </a:solidFill>
          </a:ln>
        </p:spPr>
        <p:txBody>
          <a:bodyPr wrap="square" rtlCol="0">
            <a:spAutoFit/>
          </a:bodyPr>
          <a:lstStyle/>
          <a:p>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19</a:t>
            </a:fld>
            <a:endParaRPr lang="en-US" dirty="0"/>
          </a:p>
        </p:txBody>
      </p:sp>
    </p:spTree>
    <p:extLst>
      <p:ext uri="{BB962C8B-B14F-4D97-AF65-F5344CB8AC3E}">
        <p14:creationId xmlns:p14="http://schemas.microsoft.com/office/powerpoint/2010/main" val="3184413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8849-9CB4-4449-88B2-F4CF82FE3413}"/>
              </a:ext>
            </a:extLst>
          </p:cNvPr>
          <p:cNvSpPr>
            <a:spLocks noGrp="1"/>
          </p:cNvSpPr>
          <p:nvPr>
            <p:ph type="title"/>
          </p:nvPr>
        </p:nvSpPr>
        <p:spPr/>
        <p:txBody>
          <a:bodyPr/>
          <a:lstStyle/>
          <a:p>
            <a:r>
              <a:rPr lang="en-US" dirty="0"/>
              <a:t>Part 1</a:t>
            </a:r>
          </a:p>
        </p:txBody>
      </p:sp>
      <p:sp>
        <p:nvSpPr>
          <p:cNvPr id="3" name="Content Placeholder 2">
            <a:extLst>
              <a:ext uri="{FF2B5EF4-FFF2-40B4-BE49-F238E27FC236}">
                <a16:creationId xmlns:a16="http://schemas.microsoft.com/office/drawing/2014/main" id="{36E6410E-F105-3A4E-82A7-8F25EAE010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45785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The Take Away</a:t>
            </a:r>
          </a:p>
        </p:txBody>
      </p:sp>
      <p:sp>
        <p:nvSpPr>
          <p:cNvPr id="3" name="Content Placeholder 2"/>
          <p:cNvSpPr>
            <a:spLocks noGrp="1"/>
          </p:cNvSpPr>
          <p:nvPr>
            <p:ph idx="1"/>
          </p:nvPr>
        </p:nvSpPr>
        <p:spPr>
          <a:xfrm>
            <a:off x="381000" y="1073767"/>
            <a:ext cx="8229600" cy="4525963"/>
          </a:xfrm>
        </p:spPr>
        <p:txBody>
          <a:bodyPr>
            <a:normAutofit fontScale="77500" lnSpcReduction="20000"/>
          </a:bodyPr>
          <a:lstStyle/>
          <a:p>
            <a:pPr marL="0" indent="0" algn="ctr">
              <a:buNone/>
            </a:pPr>
            <a:r>
              <a:rPr lang="en-US" dirty="0"/>
              <a:t>100(1-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mean is equivalent to an </a:t>
            </a:r>
            <a:r>
              <a:rPr lang="el-GR" dirty="0"/>
              <a:t>α</a:t>
            </a:r>
            <a:r>
              <a:rPr lang="en-US" dirty="0"/>
              <a:t> = .01 level hypothesis test. </a:t>
            </a:r>
          </a:p>
        </p:txBody>
      </p:sp>
      <p:sp>
        <p:nvSpPr>
          <p:cNvPr id="4" name="TextBox 3"/>
          <p:cNvSpPr txBox="1"/>
          <p:nvPr/>
        </p:nvSpPr>
        <p:spPr>
          <a:xfrm>
            <a:off x="609600" y="5715000"/>
            <a:ext cx="8077200" cy="954107"/>
          </a:xfrm>
          <a:prstGeom prst="rect">
            <a:avLst/>
          </a:prstGeom>
          <a:noFill/>
        </p:spPr>
        <p:txBody>
          <a:bodyPr wrap="square" rtlCol="0">
            <a:spAutoFit/>
          </a:bodyPr>
          <a:lstStyle/>
          <a:p>
            <a:pPr algn="ctr"/>
            <a:r>
              <a:rPr lang="en-US" sz="2800" dirty="0">
                <a:solidFill>
                  <a:srgbClr val="0070C0"/>
                </a:solidFill>
              </a:rPr>
              <a:t>So we can evaluate hypothesis tests through the evaluation of confidence intervals!</a:t>
            </a:r>
          </a:p>
        </p:txBody>
      </p:sp>
      <p:sp>
        <p:nvSpPr>
          <p:cNvPr id="5" name="Slide Number Placeholder 4"/>
          <p:cNvSpPr>
            <a:spLocks noGrp="1"/>
          </p:cNvSpPr>
          <p:nvPr>
            <p:ph type="sldNum" sz="quarter" idx="12"/>
          </p:nvPr>
        </p:nvSpPr>
        <p:spPr/>
        <p:txBody>
          <a:bodyPr/>
          <a:lstStyle/>
          <a:p>
            <a:fld id="{240F1BDB-6CE4-495C-AC30-106FDA64768F}" type="slidenum">
              <a:rPr lang="en-US" smtClean="0"/>
              <a:t>20</a:t>
            </a:fld>
            <a:endParaRPr lang="en-US" dirty="0"/>
          </a:p>
        </p:txBody>
      </p:sp>
    </p:spTree>
    <p:extLst>
      <p:ext uri="{BB962C8B-B14F-4D97-AF65-F5344CB8AC3E}">
        <p14:creationId xmlns:p14="http://schemas.microsoft.com/office/powerpoint/2010/main" val="345946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a:t>Assumptions of one sample T-Tests</a:t>
            </a:r>
          </a:p>
        </p:txBody>
      </p:sp>
      <p:sp>
        <p:nvSpPr>
          <p:cNvPr id="3" name="Content Placeholder 2"/>
          <p:cNvSpPr>
            <a:spLocks noGrp="1"/>
          </p:cNvSpPr>
          <p:nvPr>
            <p:ph idx="1"/>
          </p:nvPr>
        </p:nvSpPr>
        <p:spPr>
          <a:xfrm>
            <a:off x="457200" y="1600201"/>
            <a:ext cx="8229600" cy="2286000"/>
          </a:xfrm>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21</a:t>
            </a:fld>
            <a:endParaRPr lang="en-US" dirty="0"/>
          </a:p>
        </p:txBody>
      </p:sp>
    </p:spTree>
    <p:extLst>
      <p:ext uri="{BB962C8B-B14F-4D97-AF65-F5344CB8AC3E}">
        <p14:creationId xmlns:p14="http://schemas.microsoft.com/office/powerpoint/2010/main" val="1703863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Robustness of One Sample T-test / CI</a:t>
            </a:r>
          </a:p>
        </p:txBody>
      </p:sp>
      <p:sp>
        <p:nvSpPr>
          <p:cNvPr id="3" name="Content Placeholder 2"/>
          <p:cNvSpPr>
            <a:spLocks noGrp="1"/>
          </p:cNvSpPr>
          <p:nvPr>
            <p:ph idx="1"/>
          </p:nvPr>
        </p:nvSpPr>
        <p:spPr>
          <a:xfrm>
            <a:off x="457200" y="1600201"/>
            <a:ext cx="8229600" cy="3200400"/>
          </a:xfrm>
        </p:spPr>
        <p:txBody>
          <a:bodyPr>
            <a:normAutofit/>
          </a:bodyPr>
          <a:lstStyle/>
          <a:p>
            <a:pPr marL="0" indent="0">
              <a:buNone/>
            </a:pPr>
            <a:r>
              <a:rPr lang="en-US" dirty="0"/>
              <a:t>When the original (population) distribution is not normal, the one sample t-test is still valid with a large enough sample size. (Central Limit Theorem)</a:t>
            </a:r>
          </a:p>
          <a:p>
            <a:pPr marL="0" indent="0">
              <a:buNone/>
            </a:pPr>
            <a:r>
              <a:rPr lang="en-US" dirty="0"/>
              <a:t>That is, the one sample t-test is robust to the normality assumption when the sample size is large enough.  </a:t>
            </a:r>
          </a:p>
        </p:txBody>
      </p:sp>
      <p:sp>
        <p:nvSpPr>
          <p:cNvPr id="4" name="Slide Number Placeholder 3"/>
          <p:cNvSpPr>
            <a:spLocks noGrp="1"/>
          </p:cNvSpPr>
          <p:nvPr>
            <p:ph type="sldNum" sz="quarter" idx="12"/>
          </p:nvPr>
        </p:nvSpPr>
        <p:spPr/>
        <p:txBody>
          <a:bodyPr/>
          <a:lstStyle/>
          <a:p>
            <a:fld id="{240F1BDB-6CE4-495C-AC30-106FDA64768F}" type="slidenum">
              <a:rPr lang="en-US" smtClean="0"/>
              <a:t>22</a:t>
            </a:fld>
            <a:endParaRPr lang="en-US" dirty="0"/>
          </a:p>
        </p:txBody>
      </p:sp>
    </p:spTree>
    <p:extLst>
      <p:ext uri="{BB962C8B-B14F-4D97-AF65-F5344CB8AC3E}">
        <p14:creationId xmlns:p14="http://schemas.microsoft.com/office/powerpoint/2010/main" val="2220535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533400"/>
                <a:ext cx="8534399" cy="1219200"/>
              </a:xfrm>
            </p:spPr>
            <p:txBody>
              <a:bodyPr/>
              <a:lstStyle/>
              <a:p>
                <a:pPr marL="0" indent="0" algn="ctr">
                  <a:buNone/>
                </a:pPr>
                <a:r>
                  <a:rPr lang="en-US" dirty="0"/>
                  <a:t>Assume the population distribution is Exponential.</a:t>
                </a:r>
              </a:p>
              <a:p>
                <a:pPr marL="0" indent="0" algn="ctr">
                  <a:buNone/>
                </a:pPr>
                <a:r>
                  <a:rPr lang="en-US" dirty="0"/>
                  <a:t>With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1.</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533400"/>
                <a:ext cx="8534399" cy="1219200"/>
              </a:xfrm>
              <a:blipFill rotWithShape="0">
                <a:blip r:embed="rId2"/>
                <a:stretch>
                  <a:fillRect l="-1716" t="-6500" r="-1644" b="-1200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788317" y="2057400"/>
            <a:ext cx="5719763" cy="4317556"/>
          </a:xfrm>
          <a:prstGeom prst="rect">
            <a:avLst/>
          </a:prstGeom>
        </p:spPr>
      </p:pic>
      <p:pic>
        <p:nvPicPr>
          <p:cNvPr id="5" name="Picture 4"/>
          <p:cNvPicPr>
            <a:picLocks noChangeAspect="1"/>
          </p:cNvPicPr>
          <p:nvPr/>
        </p:nvPicPr>
        <p:blipFill>
          <a:blip r:embed="rId4"/>
          <a:stretch>
            <a:fillRect/>
          </a:stretch>
        </p:blipFill>
        <p:spPr>
          <a:xfrm>
            <a:off x="3200400" y="2971800"/>
            <a:ext cx="3900487" cy="915978"/>
          </a:xfrm>
          <a:prstGeom prst="rect">
            <a:avLst/>
          </a:prstGeom>
        </p:spPr>
      </p:pic>
      <p:sp>
        <p:nvSpPr>
          <p:cNvPr id="2" name="Slide Number Placeholder 1"/>
          <p:cNvSpPr>
            <a:spLocks noGrp="1"/>
          </p:cNvSpPr>
          <p:nvPr>
            <p:ph type="sldNum" sz="quarter" idx="12"/>
          </p:nvPr>
        </p:nvSpPr>
        <p:spPr/>
        <p:txBody>
          <a:bodyPr/>
          <a:lstStyle/>
          <a:p>
            <a:fld id="{240F1BDB-6CE4-495C-AC30-106FDA64768F}" type="slidenum">
              <a:rPr lang="en-US" smtClean="0"/>
              <a:t>23</a:t>
            </a:fld>
            <a:endParaRPr lang="en-US" dirty="0"/>
          </a:p>
        </p:txBody>
      </p:sp>
    </p:spTree>
    <p:extLst>
      <p:ext uri="{BB962C8B-B14F-4D97-AF65-F5344CB8AC3E}">
        <p14:creationId xmlns:p14="http://schemas.microsoft.com/office/powerpoint/2010/main" val="3933366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4224" y="1397624"/>
            <a:ext cx="7875552" cy="5003176"/>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a:t>
            </a:r>
          </a:p>
        </p:txBody>
      </p:sp>
      <p:sp>
        <p:nvSpPr>
          <p:cNvPr id="6" name="Rectangle 5"/>
          <p:cNvSpPr/>
          <p:nvPr/>
        </p:nvSpPr>
        <p:spPr>
          <a:xfrm>
            <a:off x="685800" y="3505200"/>
            <a:ext cx="16002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162800" y="5029200"/>
            <a:ext cx="1828800" cy="646331"/>
          </a:xfrm>
          <a:prstGeom prst="rect">
            <a:avLst/>
          </a:prstGeom>
          <a:noFill/>
        </p:spPr>
        <p:txBody>
          <a:bodyPr wrap="square" rtlCol="0">
            <a:spAutoFit/>
          </a:bodyPr>
          <a:lstStyle/>
          <a:p>
            <a:r>
              <a:rPr lang="en-US" dirty="0"/>
              <a:t>Note the</a:t>
            </a:r>
          </a:p>
          <a:p>
            <a:r>
              <a:rPr lang="en-US" dirty="0"/>
              <a:t>Right Skew!</a:t>
            </a:r>
          </a:p>
        </p:txBody>
      </p:sp>
      <p:sp>
        <p:nvSpPr>
          <p:cNvPr id="8" name="TextBox 7"/>
          <p:cNvSpPr txBox="1"/>
          <p:nvPr/>
        </p:nvSpPr>
        <p:spPr>
          <a:xfrm>
            <a:off x="6629400" y="2205816"/>
            <a:ext cx="1447800" cy="646331"/>
          </a:xfrm>
          <a:prstGeom prst="rect">
            <a:avLst/>
          </a:prstGeom>
          <a:noFill/>
        </p:spPr>
        <p:txBody>
          <a:bodyPr wrap="square" rtlCol="0">
            <a:spAutoFit/>
          </a:bodyPr>
          <a:lstStyle/>
          <a:p>
            <a:r>
              <a:rPr lang="en-US" dirty="0"/>
              <a:t>Note the </a:t>
            </a:r>
          </a:p>
          <a:p>
            <a:r>
              <a:rPr lang="en-US" dirty="0"/>
              <a:t>Right Skew!</a:t>
            </a:r>
          </a:p>
        </p:txBody>
      </p:sp>
      <p:sp>
        <p:nvSpPr>
          <p:cNvPr id="9" name="Rectangle 8"/>
          <p:cNvSpPr/>
          <p:nvPr/>
        </p:nvSpPr>
        <p:spPr>
          <a:xfrm>
            <a:off x="1447800" y="2637281"/>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791200" y="3962400"/>
            <a:ext cx="3124200" cy="24384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24</a:t>
            </a:fld>
            <a:endParaRPr lang="en-US" dirty="0"/>
          </a:p>
        </p:txBody>
      </p:sp>
    </p:spTree>
    <p:extLst>
      <p:ext uri="{BB962C8B-B14F-4D97-AF65-F5344CB8AC3E}">
        <p14:creationId xmlns:p14="http://schemas.microsoft.com/office/powerpoint/2010/main" val="4210186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8224" y="1412573"/>
            <a:ext cx="8357206" cy="5252054"/>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100</a:t>
            </a:r>
          </a:p>
        </p:txBody>
      </p:sp>
      <p:sp>
        <p:nvSpPr>
          <p:cNvPr id="6" name="Rectangle 5"/>
          <p:cNvSpPr/>
          <p:nvPr/>
        </p:nvSpPr>
        <p:spPr>
          <a:xfrm>
            <a:off x="578224" y="3505200"/>
            <a:ext cx="1707776" cy="1239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116645" y="4873910"/>
            <a:ext cx="1828800" cy="1200329"/>
          </a:xfrm>
          <a:prstGeom prst="rect">
            <a:avLst/>
          </a:prstGeom>
          <a:noFill/>
        </p:spPr>
        <p:txBody>
          <a:bodyPr wrap="square" rtlCol="0">
            <a:spAutoFit/>
          </a:bodyPr>
          <a:lstStyle/>
          <a:p>
            <a:pPr algn="ctr"/>
            <a:r>
              <a:rPr lang="en-US" dirty="0"/>
              <a:t>Note the greater symmetry and smaller standard deviation.</a:t>
            </a:r>
          </a:p>
        </p:txBody>
      </p:sp>
      <p:sp>
        <p:nvSpPr>
          <p:cNvPr id="8" name="TextBox 7"/>
          <p:cNvSpPr txBox="1"/>
          <p:nvPr/>
        </p:nvSpPr>
        <p:spPr>
          <a:xfrm>
            <a:off x="6629400" y="2205816"/>
            <a:ext cx="1447800" cy="646331"/>
          </a:xfrm>
          <a:prstGeom prst="rect">
            <a:avLst/>
          </a:prstGeom>
          <a:noFill/>
        </p:spPr>
        <p:txBody>
          <a:bodyPr wrap="square" rtlCol="0">
            <a:spAutoFit/>
          </a:bodyPr>
          <a:lstStyle/>
          <a:p>
            <a:r>
              <a:rPr lang="en-US" dirty="0"/>
              <a:t>Note the </a:t>
            </a:r>
          </a:p>
          <a:p>
            <a:r>
              <a:rPr lang="en-US" dirty="0"/>
              <a:t>Right Skew!</a:t>
            </a:r>
          </a:p>
        </p:txBody>
      </p:sp>
      <p:sp>
        <p:nvSpPr>
          <p:cNvPr id="9" name="Rectangle 8"/>
          <p:cNvSpPr/>
          <p:nvPr/>
        </p:nvSpPr>
        <p:spPr>
          <a:xfrm>
            <a:off x="1442575" y="2656006"/>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791200" y="4135700"/>
            <a:ext cx="3124200" cy="249369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25</a:t>
            </a:fld>
            <a:endParaRPr lang="en-US" dirty="0"/>
          </a:p>
        </p:txBody>
      </p:sp>
    </p:spTree>
    <p:extLst>
      <p:ext uri="{BB962C8B-B14F-4D97-AF65-F5344CB8AC3E}">
        <p14:creationId xmlns:p14="http://schemas.microsoft.com/office/powerpoint/2010/main" val="1980367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6" name="Picture 5"/>
          <p:cNvPicPr>
            <a:picLocks noChangeAspect="1"/>
          </p:cNvPicPr>
          <p:nvPr/>
        </p:nvPicPr>
        <p:blipFill>
          <a:blip r:embed="rId2"/>
          <a:stretch>
            <a:fillRect/>
          </a:stretch>
        </p:blipFill>
        <p:spPr>
          <a:xfrm>
            <a:off x="457200" y="1524000"/>
            <a:ext cx="3719640" cy="2819400"/>
          </a:xfrm>
          <a:prstGeom prst="rect">
            <a:avLst/>
          </a:prstGeom>
        </p:spPr>
      </p:pic>
      <p:pic>
        <p:nvPicPr>
          <p:cNvPr id="7" name="Picture 6"/>
          <p:cNvPicPr>
            <a:picLocks noChangeAspect="1"/>
          </p:cNvPicPr>
          <p:nvPr/>
        </p:nvPicPr>
        <p:blipFill>
          <a:blip r:embed="rId3"/>
          <a:stretch>
            <a:fillRect/>
          </a:stretch>
        </p:blipFill>
        <p:spPr>
          <a:xfrm>
            <a:off x="4648200" y="1447800"/>
            <a:ext cx="3816388" cy="2895600"/>
          </a:xfrm>
          <a:prstGeom prst="rect">
            <a:avLst/>
          </a:prstGeom>
        </p:spPr>
      </p:pic>
      <p:pic>
        <p:nvPicPr>
          <p:cNvPr id="8" name="Picture 7"/>
          <p:cNvPicPr>
            <a:picLocks noChangeAspect="1"/>
          </p:cNvPicPr>
          <p:nvPr/>
        </p:nvPicPr>
        <p:blipFill>
          <a:blip r:embed="rId4"/>
          <a:stretch>
            <a:fillRect/>
          </a:stretch>
        </p:blipFill>
        <p:spPr>
          <a:xfrm>
            <a:off x="533400" y="4724400"/>
            <a:ext cx="3416193" cy="1522485"/>
          </a:xfrm>
          <a:prstGeom prst="rect">
            <a:avLst/>
          </a:prstGeom>
        </p:spPr>
      </p:pic>
      <p:pic>
        <p:nvPicPr>
          <p:cNvPr id="9" name="Picture 8"/>
          <p:cNvPicPr>
            <a:picLocks noChangeAspect="1"/>
          </p:cNvPicPr>
          <p:nvPr/>
        </p:nvPicPr>
        <p:blipFill>
          <a:blip r:embed="rId5"/>
          <a:stretch>
            <a:fillRect/>
          </a:stretch>
        </p:blipFill>
        <p:spPr>
          <a:xfrm>
            <a:off x="5257800" y="4876800"/>
            <a:ext cx="2862262" cy="990261"/>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r>
              <a:rPr lang="en-US" dirty="0"/>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r>
              <a:rPr lang="en-US" dirty="0"/>
              <a:t>n = 100</a:t>
            </a:r>
          </a:p>
        </p:txBody>
      </p:sp>
      <p:sp>
        <p:nvSpPr>
          <p:cNvPr id="3" name="Slide Number Placeholder 2"/>
          <p:cNvSpPr>
            <a:spLocks noGrp="1"/>
          </p:cNvSpPr>
          <p:nvPr>
            <p:ph type="sldNum" sz="quarter" idx="12"/>
          </p:nvPr>
        </p:nvSpPr>
        <p:spPr/>
        <p:txBody>
          <a:bodyPr/>
          <a:lstStyle/>
          <a:p>
            <a:fld id="{240F1BDB-6CE4-495C-AC30-106FDA64768F}" type="slidenum">
              <a:rPr lang="en-US" smtClean="0"/>
              <a:t>26</a:t>
            </a:fld>
            <a:endParaRPr lang="en-US" dirty="0"/>
          </a:p>
        </p:txBody>
      </p:sp>
    </p:spTree>
    <p:extLst>
      <p:ext uri="{BB962C8B-B14F-4D97-AF65-F5344CB8AC3E}">
        <p14:creationId xmlns:p14="http://schemas.microsoft.com/office/powerpoint/2010/main" val="854069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q-q Plot</a:t>
            </a:r>
          </a:p>
        </p:txBody>
      </p:sp>
      <p:graphicFrame>
        <p:nvGraphicFramePr>
          <p:cNvPr id="9" name="Table 8"/>
          <p:cNvGraphicFramePr>
            <a:graphicFrameLocks noGrp="1"/>
          </p:cNvGraphicFramePr>
          <p:nvPr/>
        </p:nvGraphicFramePr>
        <p:xfrm>
          <a:off x="381000" y="1200463"/>
          <a:ext cx="1371600" cy="298323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20000"/>
                    </a:ext>
                  </a:extLst>
                </a:gridCol>
              </a:tblGrid>
              <a:tr h="355600">
                <a:tc>
                  <a:txBody>
                    <a:bodyPr/>
                    <a:lstStyle/>
                    <a:p>
                      <a:pPr algn="ctr" fontAlgn="b"/>
                      <a:r>
                        <a:rPr lang="en-US" sz="3200" b="1" i="0" u="none" strike="noStrike" dirty="0">
                          <a:solidFill>
                            <a:srgbClr val="000000"/>
                          </a:solidFill>
                          <a:effectLst/>
                          <a:latin typeface="Calibri"/>
                        </a:rPr>
                        <a:t>DATA</a:t>
                      </a:r>
                    </a:p>
                  </a:txBody>
                  <a:tcPr marL="9525" marR="9525" marT="9525" marB="0" anchor="b"/>
                </a:tc>
                <a:extLst>
                  <a:ext uri="{0D108BD9-81ED-4DB2-BD59-A6C34878D82A}">
                    <a16:rowId xmlns:a16="http://schemas.microsoft.com/office/drawing/2014/main" val="10000"/>
                  </a:ext>
                </a:extLst>
              </a:tr>
              <a:tr h="355600">
                <a:tc>
                  <a:txBody>
                    <a:bodyPr/>
                    <a:lstStyle/>
                    <a:p>
                      <a:pPr algn="ctr" fontAlgn="b"/>
                      <a:r>
                        <a:rPr lang="en-US" sz="3200" b="1" u="none" strike="noStrike" dirty="0">
                          <a:effectLst/>
                        </a:rPr>
                        <a:t>41.2</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55600">
                <a:tc>
                  <a:txBody>
                    <a:bodyPr/>
                    <a:lstStyle/>
                    <a:p>
                      <a:pPr algn="ctr" fontAlgn="b"/>
                      <a:r>
                        <a:rPr lang="en-US" sz="3200" b="1" u="none" strike="noStrike" dirty="0">
                          <a:effectLst/>
                        </a:rPr>
                        <a:t>76.6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55600">
                <a:tc>
                  <a:txBody>
                    <a:bodyPr/>
                    <a:lstStyle/>
                    <a:p>
                      <a:pPr algn="ctr" fontAlgn="b"/>
                      <a:r>
                        <a:rPr lang="en-US" sz="3200" b="1" u="none" strike="noStrike" dirty="0">
                          <a:effectLst/>
                        </a:rPr>
                        <a:t>109.3</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355600">
                <a:tc>
                  <a:txBody>
                    <a:bodyPr/>
                    <a:lstStyle/>
                    <a:p>
                      <a:pPr algn="ctr" fontAlgn="b"/>
                      <a:r>
                        <a:rPr lang="en-US" sz="3200" b="1" u="none" strike="noStrike" dirty="0">
                          <a:effectLst/>
                        </a:rPr>
                        <a:t>134.5</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355600">
                <a:tc>
                  <a:txBody>
                    <a:bodyPr/>
                    <a:lstStyle/>
                    <a:p>
                      <a:pPr algn="ctr" fontAlgn="b"/>
                      <a:r>
                        <a:rPr lang="en-US" sz="3200" b="1" u="none" strike="noStrike" dirty="0">
                          <a:effectLst/>
                        </a:rPr>
                        <a:t>148.6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75877"/>
            <a:ext cx="3274701" cy="200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240F1BDB-6CE4-495C-AC30-106FDA64768F}" type="slidenum">
              <a:rPr lang="en-US" smtClean="0"/>
              <a:t>27</a:t>
            </a:fld>
            <a:endParaRPr lang="en-US" dirty="0"/>
          </a:p>
        </p:txBody>
      </p:sp>
      <p:sp>
        <p:nvSpPr>
          <p:cNvPr id="4" name="TextBox 3"/>
          <p:cNvSpPr txBox="1"/>
          <p:nvPr/>
        </p:nvSpPr>
        <p:spPr>
          <a:xfrm>
            <a:off x="3886200" y="3516980"/>
            <a:ext cx="4800600" cy="2862322"/>
          </a:xfrm>
          <a:prstGeom prst="rect">
            <a:avLst/>
          </a:prstGeom>
          <a:noFill/>
        </p:spPr>
        <p:txBody>
          <a:bodyPr wrap="square" rtlCol="0">
            <a:spAutoFit/>
          </a:bodyPr>
          <a:lstStyle/>
          <a:p>
            <a:r>
              <a:rPr lang="en-US" dirty="0"/>
              <a:t>Q-Q plots are constructed differently depending on the software or textbook, but usually include some combination of the above columns. If the graph plots green vs. green or orange vs. orange, if the data is normal, then points should fall close to the line y=x. If one green and one orange are used, if the data is normal, the points should fall along a straight line, but not necessarily one with slope=1. Different software will calculate this line differently.</a:t>
            </a:r>
          </a:p>
        </p:txBody>
      </p:sp>
      <p:pic>
        <p:nvPicPr>
          <p:cNvPr id="5" name="Picture 4">
            <a:extLst>
              <a:ext uri="{FF2B5EF4-FFF2-40B4-BE49-F238E27FC236}">
                <a16:creationId xmlns:a16="http://schemas.microsoft.com/office/drawing/2014/main" id="{31C994A5-7C01-49BA-B1D8-F268852C2177}"/>
              </a:ext>
            </a:extLst>
          </p:cNvPr>
          <p:cNvPicPr>
            <a:picLocks noChangeAspect="1"/>
          </p:cNvPicPr>
          <p:nvPr/>
        </p:nvPicPr>
        <p:blipFill>
          <a:blip r:embed="rId3"/>
          <a:stretch>
            <a:fillRect/>
          </a:stretch>
        </p:blipFill>
        <p:spPr>
          <a:xfrm>
            <a:off x="2018350" y="1417638"/>
            <a:ext cx="6668450" cy="2099342"/>
          </a:xfrm>
          <a:prstGeom prst="rect">
            <a:avLst/>
          </a:prstGeom>
        </p:spPr>
      </p:pic>
    </p:spTree>
    <p:extLst>
      <p:ext uri="{BB962C8B-B14F-4D97-AF65-F5344CB8AC3E}">
        <p14:creationId xmlns:p14="http://schemas.microsoft.com/office/powerpoint/2010/main" val="3754605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1143000"/>
          </a:xfrm>
        </p:spPr>
        <p:txBody>
          <a:bodyPr/>
          <a:lstStyle/>
          <a:p>
            <a:r>
              <a:rPr lang="en-US" dirty="0"/>
              <a:t>Normal q-q Plot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12832"/>
            <a:ext cx="40576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1914"/>
          <a:stretch/>
        </p:blipFill>
        <p:spPr bwMode="auto">
          <a:xfrm>
            <a:off x="914400" y="3276600"/>
            <a:ext cx="2823482" cy="3062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7286" r="32929"/>
          <a:stretch/>
        </p:blipFill>
        <p:spPr bwMode="auto">
          <a:xfrm>
            <a:off x="5638800" y="382060"/>
            <a:ext cx="2231571" cy="3095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6851"/>
          <a:stretch/>
        </p:blipFill>
        <p:spPr bwMode="auto">
          <a:xfrm>
            <a:off x="5638800" y="3441136"/>
            <a:ext cx="2631622" cy="327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240F1BDB-6CE4-495C-AC30-106FDA64768F}" type="slidenum">
              <a:rPr lang="en-US" smtClean="0"/>
              <a:t>28</a:t>
            </a:fld>
            <a:endParaRPr lang="en-US" dirty="0"/>
          </a:p>
        </p:txBody>
      </p:sp>
    </p:spTree>
    <p:extLst>
      <p:ext uri="{BB962C8B-B14F-4D97-AF65-F5344CB8AC3E}">
        <p14:creationId xmlns:p14="http://schemas.microsoft.com/office/powerpoint/2010/main" val="1617206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9" name="Picture 8"/>
          <p:cNvPicPr>
            <a:picLocks noChangeAspect="1"/>
          </p:cNvPicPr>
          <p:nvPr/>
        </p:nvPicPr>
        <p:blipFill>
          <a:blip r:embed="rId2"/>
          <a:stretch>
            <a:fillRect/>
          </a:stretch>
        </p:blipFill>
        <p:spPr>
          <a:xfrm>
            <a:off x="5257800" y="4876800"/>
            <a:ext cx="2862262" cy="990261"/>
          </a:xfrm>
          <a:prstGeom prst="rect">
            <a:avLst/>
          </a:prstGeom>
        </p:spPr>
      </p:pic>
      <p:pic>
        <p:nvPicPr>
          <p:cNvPr id="3" name="Picture 2"/>
          <p:cNvPicPr>
            <a:picLocks noChangeAspect="1"/>
          </p:cNvPicPr>
          <p:nvPr/>
        </p:nvPicPr>
        <p:blipFill>
          <a:blip r:embed="rId3"/>
          <a:stretch>
            <a:fillRect/>
          </a:stretch>
        </p:blipFill>
        <p:spPr>
          <a:xfrm>
            <a:off x="642167" y="1427455"/>
            <a:ext cx="3668665" cy="2788527"/>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4" name="Picture 3"/>
          <p:cNvPicPr>
            <a:picLocks noChangeAspect="1"/>
          </p:cNvPicPr>
          <p:nvPr/>
        </p:nvPicPr>
        <p:blipFill>
          <a:blip r:embed="rId4"/>
          <a:stretch>
            <a:fillRect/>
          </a:stretch>
        </p:blipFill>
        <p:spPr>
          <a:xfrm>
            <a:off x="4572000" y="1427455"/>
            <a:ext cx="3633381" cy="2751877"/>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r>
              <a:rPr lang="en-US" b="1" dirty="0">
                <a:solidFill>
                  <a:srgbClr val="FF0000"/>
                </a:solidFill>
              </a:rPr>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r>
              <a:rPr lang="en-US" b="1" dirty="0">
                <a:solidFill>
                  <a:srgbClr val="FF0000"/>
                </a:solidFill>
              </a:rPr>
              <a:t>n = 100</a:t>
            </a:r>
          </a:p>
        </p:txBody>
      </p:sp>
      <p:sp>
        <p:nvSpPr>
          <p:cNvPr id="5" name="Slide Number Placeholder 4"/>
          <p:cNvSpPr>
            <a:spLocks noGrp="1"/>
          </p:cNvSpPr>
          <p:nvPr>
            <p:ph type="sldNum" sz="quarter" idx="12"/>
          </p:nvPr>
        </p:nvSpPr>
        <p:spPr/>
        <p:txBody>
          <a:bodyPr/>
          <a:lstStyle/>
          <a:p>
            <a:fld id="{240F1BDB-6CE4-495C-AC30-106FDA64768F}" type="slidenum">
              <a:rPr lang="en-US" smtClean="0"/>
              <a:t>29</a:t>
            </a:fld>
            <a:endParaRPr lang="en-US" dirty="0"/>
          </a:p>
        </p:txBody>
      </p:sp>
      <p:pic>
        <p:nvPicPr>
          <p:cNvPr id="7" name="Picture 6"/>
          <p:cNvPicPr>
            <a:picLocks noChangeAspect="1"/>
          </p:cNvPicPr>
          <p:nvPr/>
        </p:nvPicPr>
        <p:blipFill>
          <a:blip r:embed="rId5"/>
          <a:stretch>
            <a:fillRect/>
          </a:stretch>
        </p:blipFill>
        <p:spPr>
          <a:xfrm>
            <a:off x="1143000" y="4807436"/>
            <a:ext cx="2743200" cy="1400783"/>
          </a:xfrm>
          <a:prstGeom prst="rect">
            <a:avLst/>
          </a:prstGeom>
        </p:spPr>
      </p:pic>
      <p:sp>
        <p:nvSpPr>
          <p:cNvPr id="6" name="TextBox 5"/>
          <p:cNvSpPr txBox="1"/>
          <p:nvPr/>
        </p:nvSpPr>
        <p:spPr>
          <a:xfrm>
            <a:off x="321083" y="6129698"/>
            <a:ext cx="8501833" cy="646331"/>
          </a:xfrm>
          <a:prstGeom prst="rect">
            <a:avLst/>
          </a:prstGeom>
          <a:noFill/>
        </p:spPr>
        <p:txBody>
          <a:bodyPr wrap="square" rtlCol="0">
            <a:spAutoFit/>
          </a:bodyPr>
          <a:lstStyle/>
          <a:p>
            <a:r>
              <a:rPr lang="en-US" dirty="0"/>
              <a:t>Not normal! Data is skewed to the right and does not fall along a straight line in this q-q plot.</a:t>
            </a:r>
          </a:p>
        </p:txBody>
      </p:sp>
    </p:spTree>
    <p:extLst>
      <p:ext uri="{BB962C8B-B14F-4D97-AF65-F5344CB8AC3E}">
        <p14:creationId xmlns:p14="http://schemas.microsoft.com/office/powerpoint/2010/main" val="174815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7B8547-C77E-F341-913C-954B37918AD2}"/>
                  </a:ext>
                </a:extLst>
              </p:cNvPr>
              <p:cNvSpPr>
                <a:spLocks noGrp="1"/>
              </p:cNvSpPr>
              <p:nvPr>
                <p:ph type="title"/>
              </p:nvPr>
            </p:nvSpPr>
            <p:spPr/>
            <p:txBody>
              <a:bodyPr/>
              <a:lstStyle/>
              <a:p>
                <a:r>
                  <a:rPr lang="en-US" dirty="0"/>
                  <a:t>Quick Quiz Questions (QQQS) </a:t>
                </a:r>
                <a:br>
                  <a:rPr lang="en-US" dirty="0"/>
                </a:b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1</m:t>
                    </m:r>
                  </m:oMath>
                </a14:m>
                <a:r>
                  <a:rPr lang="en-US" dirty="0"/>
                  <a:t> hour)</a:t>
                </a:r>
              </a:p>
            </p:txBody>
          </p:sp>
        </mc:Choice>
        <mc:Fallback xmlns="">
          <p:sp>
            <p:nvSpPr>
              <p:cNvPr id="2" name="Title 1">
                <a:extLst>
                  <a:ext uri="{FF2B5EF4-FFF2-40B4-BE49-F238E27FC236}">
                    <a16:creationId xmlns:a16="http://schemas.microsoft.com/office/drawing/2014/main" id="{CB7B8547-C77E-F341-913C-954B37918AD2}"/>
                  </a:ext>
                </a:extLst>
              </p:cNvPr>
              <p:cNvSpPr>
                <a:spLocks noGrp="1" noRot="1" noChangeAspect="1" noMove="1" noResize="1" noEditPoints="1" noAdjustHandles="1" noChangeArrowheads="1" noChangeShapeType="1" noTextEdit="1"/>
              </p:cNvSpPr>
              <p:nvPr>
                <p:ph type="title"/>
              </p:nvPr>
            </p:nvSpPr>
            <p:spPr>
              <a:blipFill>
                <a:blip r:embed="rId2"/>
                <a:stretch>
                  <a:fillRect l="-3215" t="-13333" b="-2190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927A1F37-4C89-DE4A-9DA9-11EEB78CC8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4035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5" name="Picture 4"/>
          <p:cNvPicPr>
            <a:picLocks noChangeAspect="1"/>
          </p:cNvPicPr>
          <p:nvPr/>
        </p:nvPicPr>
        <p:blipFill>
          <a:blip r:embed="rId2"/>
          <a:stretch>
            <a:fillRect/>
          </a:stretch>
        </p:blipFill>
        <p:spPr>
          <a:xfrm>
            <a:off x="642167" y="1458361"/>
            <a:ext cx="3668665" cy="2798278"/>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3035193" y="1981200"/>
            <a:ext cx="914400" cy="369332"/>
          </a:xfrm>
          <a:prstGeom prst="rect">
            <a:avLst/>
          </a:prstGeom>
          <a:noFill/>
        </p:spPr>
        <p:txBody>
          <a:bodyPr wrap="square" rtlCol="0">
            <a:spAutoFit/>
          </a:bodyPr>
          <a:lstStyle/>
          <a:p>
            <a:r>
              <a:rPr lang="en-US" dirty="0">
                <a:solidFill>
                  <a:srgbClr val="FF0000"/>
                </a:solidFill>
              </a:rPr>
              <a:t>n = 15</a:t>
            </a:r>
          </a:p>
        </p:txBody>
      </p:sp>
      <p:pic>
        <p:nvPicPr>
          <p:cNvPr id="6" name="Picture 5"/>
          <p:cNvPicPr>
            <a:picLocks noChangeAspect="1"/>
          </p:cNvPicPr>
          <p:nvPr/>
        </p:nvPicPr>
        <p:blipFill>
          <a:blip r:embed="rId3"/>
          <a:stretch>
            <a:fillRect/>
          </a:stretch>
        </p:blipFill>
        <p:spPr>
          <a:xfrm>
            <a:off x="4671427" y="1458361"/>
            <a:ext cx="3634373" cy="2751860"/>
          </a:xfrm>
          <a:prstGeom prst="rect">
            <a:avLst/>
          </a:prstGeom>
        </p:spPr>
      </p:pic>
      <p:sp>
        <p:nvSpPr>
          <p:cNvPr id="13" name="TextBox 12"/>
          <p:cNvSpPr txBox="1"/>
          <p:nvPr/>
        </p:nvSpPr>
        <p:spPr>
          <a:xfrm>
            <a:off x="5296125" y="1905000"/>
            <a:ext cx="914400" cy="369332"/>
          </a:xfrm>
          <a:prstGeom prst="rect">
            <a:avLst/>
          </a:prstGeom>
          <a:noFill/>
        </p:spPr>
        <p:txBody>
          <a:bodyPr wrap="square" rtlCol="0">
            <a:spAutoFit/>
          </a:bodyPr>
          <a:lstStyle/>
          <a:p>
            <a:r>
              <a:rPr lang="en-US" dirty="0">
                <a:solidFill>
                  <a:srgbClr val="FF0000"/>
                </a:solidFill>
              </a:rPr>
              <a:t>n = 15</a:t>
            </a:r>
          </a:p>
        </p:txBody>
      </p:sp>
      <p:pic>
        <p:nvPicPr>
          <p:cNvPr id="7" name="Picture 6"/>
          <p:cNvPicPr>
            <a:picLocks noChangeAspect="1"/>
          </p:cNvPicPr>
          <p:nvPr/>
        </p:nvPicPr>
        <p:blipFill>
          <a:blip r:embed="rId4"/>
          <a:stretch>
            <a:fillRect/>
          </a:stretch>
        </p:blipFill>
        <p:spPr>
          <a:xfrm>
            <a:off x="762000" y="4745515"/>
            <a:ext cx="3295131" cy="1459467"/>
          </a:xfrm>
          <a:prstGeom prst="rect">
            <a:avLst/>
          </a:prstGeom>
        </p:spPr>
      </p:pic>
      <p:pic>
        <p:nvPicPr>
          <p:cNvPr id="14" name="Picture 13"/>
          <p:cNvPicPr>
            <a:picLocks noChangeAspect="1"/>
          </p:cNvPicPr>
          <p:nvPr/>
        </p:nvPicPr>
        <p:blipFill>
          <a:blip r:embed="rId5"/>
          <a:stretch>
            <a:fillRect/>
          </a:stretch>
        </p:blipFill>
        <p:spPr>
          <a:xfrm>
            <a:off x="4745538" y="4877780"/>
            <a:ext cx="3486150" cy="1194938"/>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30</a:t>
            </a:fld>
            <a:endParaRPr lang="en-US" dirty="0"/>
          </a:p>
        </p:txBody>
      </p:sp>
      <p:sp>
        <p:nvSpPr>
          <p:cNvPr id="4" name="TextBox 3"/>
          <p:cNvSpPr txBox="1"/>
          <p:nvPr/>
        </p:nvSpPr>
        <p:spPr>
          <a:xfrm>
            <a:off x="304800" y="6204982"/>
            <a:ext cx="8686800" cy="369332"/>
          </a:xfrm>
          <a:prstGeom prst="rect">
            <a:avLst/>
          </a:prstGeom>
          <a:noFill/>
        </p:spPr>
        <p:txBody>
          <a:bodyPr wrap="square" rtlCol="0">
            <a:spAutoFit/>
          </a:bodyPr>
          <a:lstStyle/>
          <a:p>
            <a:r>
              <a:rPr lang="en-US" dirty="0"/>
              <a:t>Data comes from a normal distribution, but it is hard to tell given the small sample size.</a:t>
            </a:r>
          </a:p>
        </p:txBody>
      </p:sp>
    </p:spTree>
    <p:extLst>
      <p:ext uri="{BB962C8B-B14F-4D97-AF65-F5344CB8AC3E}">
        <p14:creationId xmlns:p14="http://schemas.microsoft.com/office/powerpoint/2010/main" val="388790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5" name="Picture 4"/>
          <p:cNvPicPr>
            <a:picLocks noChangeAspect="1"/>
          </p:cNvPicPr>
          <p:nvPr/>
        </p:nvPicPr>
        <p:blipFill>
          <a:blip r:embed="rId2"/>
          <a:stretch>
            <a:fillRect/>
          </a:stretch>
        </p:blipFill>
        <p:spPr>
          <a:xfrm>
            <a:off x="466218" y="1494131"/>
            <a:ext cx="3642495" cy="2773069"/>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pic>
        <p:nvPicPr>
          <p:cNvPr id="6" name="Picture 5"/>
          <p:cNvPicPr>
            <a:picLocks noChangeAspect="1"/>
          </p:cNvPicPr>
          <p:nvPr/>
        </p:nvPicPr>
        <p:blipFill>
          <a:blip r:embed="rId3"/>
          <a:stretch>
            <a:fillRect/>
          </a:stretch>
        </p:blipFill>
        <p:spPr>
          <a:xfrm>
            <a:off x="4535027" y="1489132"/>
            <a:ext cx="3657600" cy="2778068"/>
          </a:xfrm>
          <a:prstGeom prst="rect">
            <a:avLst/>
          </a:prstGeom>
        </p:spPr>
      </p:pic>
      <p:sp>
        <p:nvSpPr>
          <p:cNvPr id="12" name="TextBox 11"/>
          <p:cNvSpPr txBox="1"/>
          <p:nvPr/>
        </p:nvSpPr>
        <p:spPr>
          <a:xfrm>
            <a:off x="2895600" y="1992868"/>
            <a:ext cx="914400" cy="369332"/>
          </a:xfrm>
          <a:prstGeom prst="rect">
            <a:avLst/>
          </a:prstGeom>
          <a:noFill/>
        </p:spPr>
        <p:txBody>
          <a:bodyPr wrap="square" rtlCol="0">
            <a:spAutoFit/>
          </a:bodyPr>
          <a:lstStyle/>
          <a:p>
            <a:r>
              <a:rPr lang="en-US" b="1" dirty="0">
                <a:solidFill>
                  <a:srgbClr val="FF0000"/>
                </a:solidFill>
              </a:rPr>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r>
              <a:rPr lang="en-US" b="1" dirty="0">
                <a:solidFill>
                  <a:srgbClr val="FF0000"/>
                </a:solidFill>
              </a:rPr>
              <a:t>n = 15</a:t>
            </a:r>
          </a:p>
        </p:txBody>
      </p:sp>
      <p:pic>
        <p:nvPicPr>
          <p:cNvPr id="7" name="Picture 6"/>
          <p:cNvPicPr>
            <a:picLocks noChangeAspect="1"/>
          </p:cNvPicPr>
          <p:nvPr/>
        </p:nvPicPr>
        <p:blipFill>
          <a:blip r:embed="rId4"/>
          <a:stretch>
            <a:fillRect/>
          </a:stretch>
        </p:blipFill>
        <p:spPr>
          <a:xfrm>
            <a:off x="474875" y="4718198"/>
            <a:ext cx="3625179" cy="1624562"/>
          </a:xfrm>
          <a:prstGeom prst="rect">
            <a:avLst/>
          </a:prstGeom>
        </p:spPr>
      </p:pic>
      <p:pic>
        <p:nvPicPr>
          <p:cNvPr id="14" name="Picture 13"/>
          <p:cNvPicPr>
            <a:picLocks noChangeAspect="1"/>
          </p:cNvPicPr>
          <p:nvPr/>
        </p:nvPicPr>
        <p:blipFill>
          <a:blip r:embed="rId5"/>
          <a:stretch>
            <a:fillRect/>
          </a:stretch>
        </p:blipFill>
        <p:spPr>
          <a:xfrm>
            <a:off x="4267200" y="4724400"/>
            <a:ext cx="4018175" cy="1347711"/>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31</a:t>
            </a:fld>
            <a:endParaRPr lang="en-US" dirty="0"/>
          </a:p>
        </p:txBody>
      </p:sp>
      <p:sp>
        <p:nvSpPr>
          <p:cNvPr id="4" name="TextBox 3"/>
          <p:cNvSpPr txBox="1"/>
          <p:nvPr/>
        </p:nvSpPr>
        <p:spPr>
          <a:xfrm>
            <a:off x="436098" y="6236179"/>
            <a:ext cx="7810500" cy="646331"/>
          </a:xfrm>
          <a:prstGeom prst="rect">
            <a:avLst/>
          </a:prstGeom>
          <a:noFill/>
        </p:spPr>
        <p:txBody>
          <a:bodyPr wrap="square" rtlCol="0">
            <a:spAutoFit/>
          </a:bodyPr>
          <a:lstStyle/>
          <a:p>
            <a:r>
              <a:rPr lang="en-US" dirty="0"/>
              <a:t>It looks like the data might not be normal (skew, curvature of q-q plot), but it is hard to tell with this small sample size.</a:t>
            </a:r>
          </a:p>
        </p:txBody>
      </p:sp>
    </p:spTree>
    <p:extLst>
      <p:ext uri="{BB962C8B-B14F-4D97-AF65-F5344CB8AC3E}">
        <p14:creationId xmlns:p14="http://schemas.microsoft.com/office/powerpoint/2010/main" val="29951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a:t>Beware of small sample sizes!</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pic>
        <p:nvPicPr>
          <p:cNvPr id="8" name="Picture 7"/>
          <p:cNvPicPr>
            <a:picLocks noChangeAspect="1"/>
          </p:cNvPicPr>
          <p:nvPr/>
        </p:nvPicPr>
        <p:blipFill>
          <a:blip r:embed="rId2"/>
          <a:stretch>
            <a:fillRect/>
          </a:stretch>
        </p:blipFill>
        <p:spPr>
          <a:xfrm>
            <a:off x="4465973" y="1459468"/>
            <a:ext cx="3620627" cy="2735086"/>
          </a:xfrm>
          <a:prstGeom prst="rect">
            <a:avLst/>
          </a:prstGeom>
        </p:spPr>
      </p:pic>
      <p:pic>
        <p:nvPicPr>
          <p:cNvPr id="4" name="Picture 3"/>
          <p:cNvPicPr>
            <a:picLocks noChangeAspect="1"/>
          </p:cNvPicPr>
          <p:nvPr/>
        </p:nvPicPr>
        <p:blipFill>
          <a:blip r:embed="rId3"/>
          <a:stretch>
            <a:fillRect/>
          </a:stretch>
        </p:blipFill>
        <p:spPr>
          <a:xfrm>
            <a:off x="609600" y="1451035"/>
            <a:ext cx="3633836" cy="2757873"/>
          </a:xfrm>
          <a:prstGeom prst="rect">
            <a:avLst/>
          </a:prstGeom>
        </p:spPr>
      </p:pic>
      <p:sp>
        <p:nvSpPr>
          <p:cNvPr id="12" name="TextBox 11"/>
          <p:cNvSpPr txBox="1"/>
          <p:nvPr/>
        </p:nvSpPr>
        <p:spPr>
          <a:xfrm>
            <a:off x="3183260" y="1696224"/>
            <a:ext cx="914400" cy="369332"/>
          </a:xfrm>
          <a:prstGeom prst="rect">
            <a:avLst/>
          </a:prstGeom>
          <a:noFill/>
        </p:spPr>
        <p:txBody>
          <a:bodyPr wrap="square" rtlCol="0">
            <a:spAutoFit/>
          </a:bodyPr>
          <a:lstStyle/>
          <a:p>
            <a:r>
              <a:rPr lang="en-US" dirty="0"/>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r>
              <a:rPr lang="en-US" dirty="0"/>
              <a:t>n = 15</a:t>
            </a:r>
          </a:p>
        </p:txBody>
      </p:sp>
      <p:pic>
        <p:nvPicPr>
          <p:cNvPr id="14" name="Picture 13"/>
          <p:cNvPicPr>
            <a:picLocks noChangeAspect="1"/>
          </p:cNvPicPr>
          <p:nvPr/>
        </p:nvPicPr>
        <p:blipFill>
          <a:blip r:embed="rId4"/>
          <a:stretch>
            <a:fillRect/>
          </a:stretch>
        </p:blipFill>
        <p:spPr>
          <a:xfrm>
            <a:off x="4267200" y="4800600"/>
            <a:ext cx="4018175" cy="1347711"/>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32</a:t>
            </a:fld>
            <a:endParaRPr lang="en-US" dirty="0"/>
          </a:p>
        </p:txBody>
      </p:sp>
      <p:pic>
        <p:nvPicPr>
          <p:cNvPr id="9" name="Picture 8"/>
          <p:cNvPicPr>
            <a:picLocks noChangeAspect="1"/>
          </p:cNvPicPr>
          <p:nvPr/>
        </p:nvPicPr>
        <p:blipFill>
          <a:blip r:embed="rId5"/>
          <a:stretch>
            <a:fillRect/>
          </a:stretch>
        </p:blipFill>
        <p:spPr>
          <a:xfrm>
            <a:off x="1184660" y="4953000"/>
            <a:ext cx="2583680" cy="1324021"/>
          </a:xfrm>
          <a:prstGeom prst="rect">
            <a:avLst/>
          </a:prstGeom>
        </p:spPr>
      </p:pic>
      <p:sp>
        <p:nvSpPr>
          <p:cNvPr id="5" name="TextBox 4"/>
          <p:cNvSpPr txBox="1"/>
          <p:nvPr/>
        </p:nvSpPr>
        <p:spPr>
          <a:xfrm>
            <a:off x="84473" y="6211669"/>
            <a:ext cx="8763000" cy="646331"/>
          </a:xfrm>
          <a:prstGeom prst="rect">
            <a:avLst/>
          </a:prstGeom>
          <a:noFill/>
        </p:spPr>
        <p:txBody>
          <a:bodyPr wrap="square" rtlCol="0">
            <a:spAutoFit/>
          </a:bodyPr>
          <a:lstStyle/>
          <a:p>
            <a:r>
              <a:rPr lang="en-US" dirty="0"/>
              <a:t>The histogram shows an almost bimodal distribution (definitely not normal), but again it is hard to tell with small sample sizes. The q-q plot does not look too far away from normality.</a:t>
            </a:r>
          </a:p>
        </p:txBody>
      </p:sp>
    </p:spTree>
    <p:extLst>
      <p:ext uri="{BB962C8B-B14F-4D97-AF65-F5344CB8AC3E}">
        <p14:creationId xmlns:p14="http://schemas.microsoft.com/office/powerpoint/2010/main" val="208840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Way to Decide: </a:t>
            </a:r>
          </a:p>
        </p:txBody>
      </p:sp>
      <p:graphicFrame>
        <p:nvGraphicFramePr>
          <p:cNvPr id="4" name="Table 3"/>
          <p:cNvGraphicFramePr>
            <a:graphicFrameLocks noGrp="1"/>
          </p:cNvGraphicFramePr>
          <p:nvPr/>
        </p:nvGraphicFramePr>
        <p:xfrm>
          <a:off x="304800" y="1417203"/>
          <a:ext cx="8382000" cy="4957727"/>
        </p:xfrm>
        <a:graphic>
          <a:graphicData uri="http://schemas.openxmlformats.org/drawingml/2006/table">
            <a:tbl>
              <a:tblPr firstRow="1" bandRow="1">
                <a:tableStyleId>{5C22544A-7EE6-4342-B048-85BDC9FD1C3A}</a:tableStyleId>
              </a:tblPr>
              <a:tblGrid>
                <a:gridCol w="279400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2794000">
                  <a:extLst>
                    <a:ext uri="{9D8B030D-6E8A-4147-A177-3AD203B41FA5}">
                      <a16:colId xmlns:a16="http://schemas.microsoft.com/office/drawing/2014/main" val="20002"/>
                    </a:ext>
                  </a:extLst>
                </a:gridCol>
              </a:tblGrid>
              <a:tr h="415855">
                <a:tc>
                  <a:txBody>
                    <a:bodyPr/>
                    <a:lstStyle/>
                    <a:p>
                      <a:endParaRPr lang="en-US" dirty="0"/>
                    </a:p>
                  </a:txBody>
                  <a:tcPr/>
                </a:tc>
                <a:tc>
                  <a:txBody>
                    <a:bodyPr/>
                    <a:lstStyle/>
                    <a:p>
                      <a:r>
                        <a:rPr lang="en-US" dirty="0"/>
                        <a:t>Small Sample Size</a:t>
                      </a:r>
                    </a:p>
                  </a:txBody>
                  <a:tcPr/>
                </a:tc>
                <a:tc>
                  <a:txBody>
                    <a:bodyPr/>
                    <a:lstStyle/>
                    <a:p>
                      <a:r>
                        <a:rPr lang="en-US" dirty="0"/>
                        <a:t>Large Sample Size</a:t>
                      </a:r>
                    </a:p>
                  </a:txBody>
                  <a:tcPr/>
                </a:tc>
                <a:extLst>
                  <a:ext uri="{0D108BD9-81ED-4DB2-BD59-A6C34878D82A}">
                    <a16:rowId xmlns:a16="http://schemas.microsoft.com/office/drawing/2014/main" val="10000"/>
                  </a:ext>
                </a:extLst>
              </a:tr>
              <a:tr h="2255872">
                <a:tc>
                  <a:txBody>
                    <a:bodyPr/>
                    <a:lstStyle/>
                    <a:p>
                      <a:r>
                        <a:rPr lang="en-US" dirty="0"/>
                        <a:t>Little</a:t>
                      </a:r>
                      <a:r>
                        <a:rPr lang="en-US" baseline="0" dirty="0"/>
                        <a:t> to no Evidence Against Normality</a:t>
                      </a:r>
                      <a:endParaRPr lang="en-US" dirty="0"/>
                    </a:p>
                  </a:txBody>
                  <a:tcPr/>
                </a:tc>
                <a:tc>
                  <a:txBody>
                    <a:bodyPr/>
                    <a:lstStyle/>
                    <a:p>
                      <a:r>
                        <a:rPr lang="en-US" dirty="0"/>
                        <a:t>No Problem if you</a:t>
                      </a:r>
                      <a:r>
                        <a:rPr lang="en-US" baseline="0" dirty="0"/>
                        <a:t> feel Normality is a safe assumption … run the T-Test. (You may want to be “conservative” here and run a test with fewer assumptions.)</a:t>
                      </a:r>
                      <a:endParaRPr lang="en-US" dirty="0"/>
                    </a:p>
                  </a:txBody>
                  <a:tcPr/>
                </a:tc>
                <a:tc>
                  <a:txBody>
                    <a:bodyPr/>
                    <a:lstStyle/>
                    <a:p>
                      <a:r>
                        <a:rPr lang="en-US" dirty="0"/>
                        <a:t>No Problem!  </a:t>
                      </a:r>
                    </a:p>
                    <a:p>
                      <a:r>
                        <a:rPr lang="en-US" dirty="0"/>
                        <a:t>Run the</a:t>
                      </a:r>
                      <a:r>
                        <a:rPr lang="en-US" baseline="0" dirty="0"/>
                        <a:t> T-Test</a:t>
                      </a:r>
                      <a:endParaRPr lang="en-US" dirty="0"/>
                    </a:p>
                  </a:txBody>
                  <a:tcPr/>
                </a:tc>
                <a:extLst>
                  <a:ext uri="{0D108BD9-81ED-4DB2-BD59-A6C34878D82A}">
                    <a16:rowId xmlns:a16="http://schemas.microsoft.com/office/drawing/2014/main" val="10001"/>
                  </a:ext>
                </a:extLst>
              </a:tr>
              <a:tr h="2255872">
                <a:tc>
                  <a:txBody>
                    <a:bodyPr/>
                    <a:lstStyle/>
                    <a:p>
                      <a:r>
                        <a:rPr lang="en-US" dirty="0"/>
                        <a:t>Significant</a:t>
                      </a:r>
                      <a:r>
                        <a:rPr lang="en-US" baseline="0" dirty="0"/>
                        <a:t> Evidence Against Normality</a:t>
                      </a:r>
                      <a:endParaRPr lang="en-US" dirty="0"/>
                    </a:p>
                  </a:txBody>
                  <a:tcPr/>
                </a:tc>
                <a:tc>
                  <a:txBody>
                    <a:bodyPr/>
                    <a:lstStyle/>
                    <a:p>
                      <a:r>
                        <a:rPr lang="en-US" dirty="0"/>
                        <a:t>Assumptions</a:t>
                      </a:r>
                      <a:r>
                        <a:rPr lang="en-US" baseline="0" dirty="0"/>
                        <a:t> are not met and test is not robust here … Try a transformation and, if appropriate, run a t-test. If not appropriate, do NOT run the T-Test and proceed to a test with fewer / different assumptions. </a:t>
                      </a:r>
                      <a:endParaRPr lang="en-US" dirty="0"/>
                    </a:p>
                  </a:txBody>
                  <a:tcPr/>
                </a:tc>
                <a:tc>
                  <a:txBody>
                    <a:bodyPr/>
                    <a:lstStyle/>
                    <a:p>
                      <a:r>
                        <a:rPr lang="en-US" dirty="0"/>
                        <a:t>No Problem</a:t>
                      </a:r>
                      <a:r>
                        <a:rPr lang="en-US" baseline="0" dirty="0"/>
                        <a:t> .. You have the Central Limit Theorem.  Run the T-Test.</a:t>
                      </a:r>
                      <a:endParaRPr lang="en-US" dirty="0"/>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240F1BDB-6CE4-495C-AC30-106FDA64768F}" type="slidenum">
              <a:rPr lang="en-US" smtClean="0"/>
              <a:t>33</a:t>
            </a:fld>
            <a:endParaRPr lang="en-US" dirty="0"/>
          </a:p>
        </p:txBody>
      </p:sp>
    </p:spTree>
    <p:extLst>
      <p:ext uri="{BB962C8B-B14F-4D97-AF65-F5344CB8AC3E}">
        <p14:creationId xmlns:p14="http://schemas.microsoft.com/office/powerpoint/2010/main" val="2546045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Complete Analysis:</a:t>
            </a:r>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34</a:t>
            </a:fld>
            <a:endParaRPr lang="en-US" dirty="0"/>
          </a:p>
        </p:txBody>
      </p:sp>
    </p:spTree>
    <p:extLst>
      <p:ext uri="{BB962C8B-B14F-4D97-AF65-F5344CB8AC3E}">
        <p14:creationId xmlns:p14="http://schemas.microsoft.com/office/powerpoint/2010/main" val="3331880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Beach Comber</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35</a:t>
            </a:fld>
            <a:endParaRPr lang="en-US" dirty="0"/>
          </a:p>
        </p:txBody>
      </p:sp>
    </p:spTree>
    <p:extLst>
      <p:ext uri="{BB962C8B-B14F-4D97-AF65-F5344CB8AC3E}">
        <p14:creationId xmlns:p14="http://schemas.microsoft.com/office/powerpoint/2010/main" val="839775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44562"/>
          </a:xfrm>
        </p:spPr>
        <p:txBody>
          <a:bodyPr/>
          <a:lstStyle/>
          <a:p>
            <a:r>
              <a:rPr lang="en-US" dirty="0"/>
              <a:t>Example: Comber</a:t>
            </a:r>
          </a:p>
        </p:txBody>
      </p:sp>
      <p:pic>
        <p:nvPicPr>
          <p:cNvPr id="4" name="Picture 3"/>
          <p:cNvPicPr>
            <a:picLocks noChangeAspect="1"/>
          </p:cNvPicPr>
          <p:nvPr/>
        </p:nvPicPr>
        <p:blipFill>
          <a:blip r:embed="rId2"/>
          <a:stretch>
            <a:fillRect/>
          </a:stretch>
        </p:blipFill>
        <p:spPr>
          <a:xfrm>
            <a:off x="457200" y="1277436"/>
            <a:ext cx="3432211" cy="2141007"/>
          </a:xfrm>
          <a:prstGeom prst="rect">
            <a:avLst/>
          </a:prstGeom>
        </p:spPr>
      </p:pic>
      <p:pic>
        <p:nvPicPr>
          <p:cNvPr id="5" name="Picture 4"/>
          <p:cNvPicPr>
            <a:picLocks noChangeAspect="1"/>
          </p:cNvPicPr>
          <p:nvPr/>
        </p:nvPicPr>
        <p:blipFill>
          <a:blip r:embed="rId3"/>
          <a:stretch>
            <a:fillRect/>
          </a:stretch>
        </p:blipFill>
        <p:spPr>
          <a:xfrm>
            <a:off x="4724400" y="1201236"/>
            <a:ext cx="3536793" cy="2203978"/>
          </a:xfrm>
          <a:prstGeom prst="rect">
            <a:avLst/>
          </a:prstGeom>
        </p:spPr>
      </p:pic>
      <p:sp>
        <p:nvSpPr>
          <p:cNvPr id="3" name="TextBox 2"/>
          <p:cNvSpPr txBox="1"/>
          <p:nvPr/>
        </p:nvSpPr>
        <p:spPr>
          <a:xfrm>
            <a:off x="609600" y="4325025"/>
            <a:ext cx="7651593" cy="2031325"/>
          </a:xfrm>
          <a:prstGeom prst="rect">
            <a:avLst/>
          </a:prstGeom>
          <a:noFill/>
        </p:spPr>
        <p:txBody>
          <a:bodyPr wrap="square" rtlCol="0">
            <a:spAutoFit/>
          </a:bodyPr>
          <a:lstStyle/>
          <a:p>
            <a:r>
              <a:rPr lang="en-US" dirty="0"/>
              <a:t>ASSUMPTIONS:  </a:t>
            </a:r>
          </a:p>
          <a:p>
            <a:r>
              <a:rPr lang="en-US" b="1" dirty="0"/>
              <a:t>Normal Population Distribution: </a:t>
            </a:r>
            <a:r>
              <a:rPr lang="en-US" dirty="0"/>
              <a:t>Judging from the histogram and q-q plots, there is little to no evidence that the population distribution of patron ages at the Comber at 7pm is not normal.  We will assume that this distribution is normal and proceed.  </a:t>
            </a:r>
          </a:p>
          <a:p>
            <a:r>
              <a:rPr lang="en-US" b="1" dirty="0"/>
              <a:t>Independence:</a:t>
            </a:r>
            <a:r>
              <a:rPr lang="en-US" dirty="0"/>
              <a:t> These subjects were randomly selected from the population; thus, we will assume that the observations are independent.  </a:t>
            </a:r>
          </a:p>
        </p:txBody>
      </p:sp>
      <p:sp>
        <p:nvSpPr>
          <p:cNvPr id="6" name="Slide Number Placeholder 5"/>
          <p:cNvSpPr>
            <a:spLocks noGrp="1"/>
          </p:cNvSpPr>
          <p:nvPr>
            <p:ph type="sldNum" sz="quarter" idx="12"/>
          </p:nvPr>
        </p:nvSpPr>
        <p:spPr/>
        <p:txBody>
          <a:bodyPr/>
          <a:lstStyle/>
          <a:p>
            <a:fld id="{240F1BDB-6CE4-495C-AC30-106FDA64768F}" type="slidenum">
              <a:rPr lang="en-US" smtClean="0"/>
              <a:t>36</a:t>
            </a:fld>
            <a:endParaRPr lang="en-US" dirty="0"/>
          </a:p>
        </p:txBody>
      </p:sp>
      <p:sp>
        <p:nvSpPr>
          <p:cNvPr id="7" name="TextBox 6"/>
          <p:cNvSpPr txBox="1"/>
          <p:nvPr/>
        </p:nvSpPr>
        <p:spPr>
          <a:xfrm>
            <a:off x="609600" y="3540386"/>
            <a:ext cx="8229600" cy="923330"/>
          </a:xfrm>
          <a:prstGeom prst="rect">
            <a:avLst/>
          </a:prstGeom>
          <a:noFill/>
        </p:spPr>
        <p:txBody>
          <a:bodyPr wrap="square" rtlCol="0">
            <a:spAutoFit/>
          </a:bodyPr>
          <a:lstStyle/>
          <a:p>
            <a:r>
              <a:rPr lang="en-US" dirty="0"/>
              <a:t>PROBLEM STATEMENT:</a:t>
            </a:r>
          </a:p>
          <a:p>
            <a:r>
              <a:rPr lang="en-US" dirty="0"/>
              <a:t>Test the claim that the mean age of Beach Comber patrons at 7pm is different from 21.</a:t>
            </a:r>
          </a:p>
        </p:txBody>
      </p:sp>
    </p:spTree>
    <p:extLst>
      <p:ext uri="{BB962C8B-B14F-4D97-AF65-F5344CB8AC3E}">
        <p14:creationId xmlns:p14="http://schemas.microsoft.com/office/powerpoint/2010/main" val="2488597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219002"/>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219002"/>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25550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25550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13291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67821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72006" y="5127281"/>
            <a:ext cx="8779606" cy="1477328"/>
          </a:xfrm>
          <a:prstGeom prst="rect">
            <a:avLst/>
          </a:prstGeom>
          <a:noFill/>
        </p:spPr>
        <p:txBody>
          <a:bodyPr wrap="square" rtlCol="0">
            <a:spAutoFit/>
          </a:bodyPr>
          <a:lstStyle/>
          <a:p>
            <a:r>
              <a:rPr lang="en-US" dirty="0"/>
              <a:t>Step 6:  There is sufficient evidence to conclude that the true mean age of patrons at the Comber at 7pm is different from 21 (</a:t>
            </a:r>
            <a:r>
              <a:rPr lang="en-US" dirty="0">
                <a:solidFill>
                  <a:srgbClr val="FF0000"/>
                </a:solidFill>
              </a:rPr>
              <a:t>p-value =.0162 </a:t>
            </a:r>
            <a:r>
              <a:rPr lang="en-US" dirty="0"/>
              <a:t>from a t-test).  </a:t>
            </a:r>
            <a:r>
              <a:rPr lang="en-US" dirty="0">
                <a:solidFill>
                  <a:srgbClr val="FF0000"/>
                </a:solidFill>
              </a:rPr>
              <a:t>A 95% confidence interval for the mean age is (23.3, 36.4) years. </a:t>
            </a:r>
            <a:r>
              <a:rPr lang="en-US" dirty="0"/>
              <a:t> Scope: Since this was a random sample, we can generalize these findings to the entire population of Comber patrons at 7pm. Note that we have evidence to support the claim that the mean age is greater than 21 as well.</a:t>
            </a:r>
          </a:p>
        </p:txBody>
      </p:sp>
    </p:spTree>
    <p:extLst>
      <p:ext uri="{BB962C8B-B14F-4D97-AF65-F5344CB8AC3E}">
        <p14:creationId xmlns:p14="http://schemas.microsoft.com/office/powerpoint/2010/main" val="1434914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Bats</a:t>
            </a:r>
          </a:p>
        </p:txBody>
      </p:sp>
      <p:pic>
        <p:nvPicPr>
          <p:cNvPr id="4" name="Picture 2"/>
          <p:cNvPicPr>
            <a:picLocks noChangeAspect="1" noChangeArrowheads="1"/>
          </p:cNvPicPr>
          <p:nvPr/>
        </p:nvPicPr>
        <p:blipFill>
          <a:blip r:embed="rId2"/>
          <a:srcRect/>
          <a:stretch>
            <a:fillRect/>
          </a:stretch>
        </p:blipFill>
        <p:spPr bwMode="auto">
          <a:xfrm>
            <a:off x="533400" y="4495800"/>
            <a:ext cx="7848600" cy="1871663"/>
          </a:xfrm>
          <a:prstGeom prst="rect">
            <a:avLst/>
          </a:prstGeom>
          <a:noFill/>
          <a:ln w="9525">
            <a:noFill/>
            <a:miter lim="800000"/>
            <a:headEnd/>
            <a:tailEnd/>
          </a:ln>
        </p:spPr>
      </p:pic>
      <p:pic>
        <p:nvPicPr>
          <p:cNvPr id="5"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828800"/>
            <a:ext cx="3273425" cy="258729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240F1BDB-6CE4-495C-AC30-106FDA64768F}" type="slidenum">
              <a:rPr lang="en-US" smtClean="0"/>
              <a:t>38</a:t>
            </a:fld>
            <a:endParaRPr lang="en-US" dirty="0"/>
          </a:p>
        </p:txBody>
      </p:sp>
    </p:spTree>
    <p:extLst>
      <p:ext uri="{BB962C8B-B14F-4D97-AF65-F5344CB8AC3E}">
        <p14:creationId xmlns:p14="http://schemas.microsoft.com/office/powerpoint/2010/main" val="3896016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Example: Bats</a:t>
            </a:r>
          </a:p>
        </p:txBody>
      </p:sp>
      <p:pic>
        <p:nvPicPr>
          <p:cNvPr id="4" name="Picture 3"/>
          <p:cNvPicPr>
            <a:picLocks noChangeAspect="1"/>
          </p:cNvPicPr>
          <p:nvPr/>
        </p:nvPicPr>
        <p:blipFill>
          <a:blip r:embed="rId2"/>
          <a:stretch>
            <a:fillRect/>
          </a:stretch>
        </p:blipFill>
        <p:spPr>
          <a:xfrm>
            <a:off x="4471654" y="1138768"/>
            <a:ext cx="4051457" cy="2518832"/>
          </a:xfrm>
          <a:prstGeom prst="rect">
            <a:avLst/>
          </a:prstGeom>
        </p:spPr>
      </p:pic>
      <p:pic>
        <p:nvPicPr>
          <p:cNvPr id="5" name="Picture 4"/>
          <p:cNvPicPr>
            <a:picLocks noChangeAspect="1"/>
          </p:cNvPicPr>
          <p:nvPr/>
        </p:nvPicPr>
        <p:blipFill>
          <a:blip r:embed="rId3"/>
          <a:stretch>
            <a:fillRect/>
          </a:stretch>
        </p:blipFill>
        <p:spPr>
          <a:xfrm>
            <a:off x="76200" y="1138769"/>
            <a:ext cx="4048125" cy="2517428"/>
          </a:xfrm>
          <a:prstGeom prst="rect">
            <a:avLst/>
          </a:prstGeom>
        </p:spPr>
      </p:pic>
      <p:sp>
        <p:nvSpPr>
          <p:cNvPr id="6" name="TextBox 5"/>
          <p:cNvSpPr txBox="1"/>
          <p:nvPr/>
        </p:nvSpPr>
        <p:spPr>
          <a:xfrm>
            <a:off x="533027" y="4648200"/>
            <a:ext cx="7877254" cy="2031325"/>
          </a:xfrm>
          <a:prstGeom prst="rect">
            <a:avLst/>
          </a:prstGeom>
          <a:noFill/>
        </p:spPr>
        <p:txBody>
          <a:bodyPr wrap="square" rtlCol="0">
            <a:spAutoFit/>
          </a:bodyPr>
          <a:lstStyle/>
          <a:p>
            <a:r>
              <a:rPr lang="en-US" dirty="0"/>
              <a:t>ASSUMPTIONS:  </a:t>
            </a:r>
          </a:p>
          <a:p>
            <a:r>
              <a:rPr lang="en-US" b="1" dirty="0"/>
              <a:t>Normal Population Distribution</a:t>
            </a:r>
            <a:r>
              <a:rPr lang="en-US" dirty="0"/>
              <a:t>: Judging from the histogram and q-q plots, there is some visual evidence of a departure from normality.   With a sample size of 15 and no extreme outliers, we will assume the distribution of sample means is well approximated by a normal distribution via the CLT and proceed with caution. </a:t>
            </a:r>
          </a:p>
          <a:p>
            <a:r>
              <a:rPr lang="en-US" b="1" dirty="0"/>
              <a:t>Independence:</a:t>
            </a:r>
            <a:r>
              <a:rPr lang="en-US" dirty="0"/>
              <a:t> Not much is known about the sampling scheme used to obtain this sample.  We will assume the observations are independent.  </a:t>
            </a:r>
          </a:p>
        </p:txBody>
      </p:sp>
      <p:sp>
        <p:nvSpPr>
          <p:cNvPr id="3" name="Slide Number Placeholder 2"/>
          <p:cNvSpPr>
            <a:spLocks noGrp="1"/>
          </p:cNvSpPr>
          <p:nvPr>
            <p:ph type="sldNum" sz="quarter" idx="12"/>
          </p:nvPr>
        </p:nvSpPr>
        <p:spPr/>
        <p:txBody>
          <a:bodyPr/>
          <a:lstStyle/>
          <a:p>
            <a:fld id="{240F1BDB-6CE4-495C-AC30-106FDA64768F}" type="slidenum">
              <a:rPr lang="en-US" smtClean="0"/>
              <a:t>39</a:t>
            </a:fld>
            <a:endParaRPr lang="en-US" dirty="0"/>
          </a:p>
        </p:txBody>
      </p:sp>
      <p:sp>
        <p:nvSpPr>
          <p:cNvPr id="7" name="TextBox 6"/>
          <p:cNvSpPr txBox="1"/>
          <p:nvPr/>
        </p:nvSpPr>
        <p:spPr>
          <a:xfrm>
            <a:off x="469232" y="3733800"/>
            <a:ext cx="7913511" cy="646331"/>
          </a:xfrm>
          <a:prstGeom prst="rect">
            <a:avLst/>
          </a:prstGeom>
          <a:noFill/>
        </p:spPr>
        <p:txBody>
          <a:bodyPr wrap="square" rtlCol="0">
            <a:spAutoFit/>
          </a:bodyPr>
          <a:lstStyle/>
          <a:p>
            <a:r>
              <a:rPr lang="en-US" dirty="0"/>
              <a:t>PROBLEM STATEMENT: </a:t>
            </a:r>
          </a:p>
          <a:p>
            <a:r>
              <a:rPr lang="en-US" dirty="0"/>
              <a:t>Test the claim that the mean weight of the bumble bee bat is different from 1.8 g. </a:t>
            </a:r>
          </a:p>
        </p:txBody>
      </p:sp>
    </p:spTree>
    <p:extLst>
      <p:ext uri="{BB962C8B-B14F-4D97-AF65-F5344CB8AC3E}">
        <p14:creationId xmlns:p14="http://schemas.microsoft.com/office/powerpoint/2010/main" val="1214685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1</a:t>
            </a:r>
          </a:p>
        </p:txBody>
      </p:sp>
      <p:pic>
        <p:nvPicPr>
          <p:cNvPr id="4" name="Picture 3">
            <a:extLst>
              <a:ext uri="{FF2B5EF4-FFF2-40B4-BE49-F238E27FC236}">
                <a16:creationId xmlns:a16="http://schemas.microsoft.com/office/drawing/2014/main" id="{34530001-B6D9-E54A-8897-B7D77E8519EE}"/>
              </a:ext>
            </a:extLst>
          </p:cNvPr>
          <p:cNvPicPr>
            <a:picLocks noChangeAspect="1"/>
          </p:cNvPicPr>
          <p:nvPr/>
        </p:nvPicPr>
        <p:blipFill>
          <a:blip r:embed="rId2"/>
          <a:stretch>
            <a:fillRect/>
          </a:stretch>
        </p:blipFill>
        <p:spPr>
          <a:xfrm>
            <a:off x="247650" y="1781243"/>
            <a:ext cx="8648700" cy="4521200"/>
          </a:xfrm>
          <a:prstGeom prst="rect">
            <a:avLst/>
          </a:prstGeom>
        </p:spPr>
      </p:pic>
      <p:sp>
        <p:nvSpPr>
          <p:cNvPr id="3" name="Oval 2">
            <a:extLst>
              <a:ext uri="{FF2B5EF4-FFF2-40B4-BE49-F238E27FC236}">
                <a16:creationId xmlns:a16="http://schemas.microsoft.com/office/drawing/2014/main" id="{A726DAF6-A490-C54B-8C4C-BD9CD6DD9063}"/>
              </a:ext>
            </a:extLst>
          </p:cNvPr>
          <p:cNvSpPr/>
          <p:nvPr/>
        </p:nvSpPr>
        <p:spPr>
          <a:xfrm>
            <a:off x="599466" y="5914423"/>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908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202" name="Text Box 6"/>
              <p:cNvSpPr txBox="1">
                <a:spLocks noChangeArrowheads="1"/>
              </p:cNvSpPr>
              <p:nvPr/>
            </p:nvSpPr>
            <p:spPr bwMode="auto">
              <a:xfrm>
                <a:off x="144939" y="3207119"/>
                <a:ext cx="1516064" cy="1971676"/>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𝜶</m:t>
                    </m:r>
                  </m:oMath>
                </a14:m>
                <a:r>
                  <a:rPr lang="en-US" sz="2400" b="1" dirty="0">
                    <a:solidFill>
                      <a:schemeClr val="tx2"/>
                    </a:solidFill>
                    <a:sym typeface="Symbol" charset="2"/>
                  </a:rPr>
                  <a:t> = 0.05</a:t>
                </a:r>
              </a:p>
              <a:p>
                <a14:m>
                  <m:oMath xmlns:m="http://schemas.openxmlformats.org/officeDocument/2006/math">
                    <m:acc>
                      <m:accPr>
                        <m:chr m:val="̅"/>
                        <m:ctrlPr>
                          <a:rPr lang="en-US" sz="2400" b="1" i="1" smtClean="0">
                            <a:solidFill>
                              <a:schemeClr val="tx2"/>
                            </a:solidFill>
                            <a:latin typeface="Cambria Math" panose="02040503050406030204" pitchFamily="18" charset="0"/>
                            <a:sym typeface="Symbol" charset="2"/>
                          </a:rPr>
                        </m:ctrlPr>
                      </m:accPr>
                      <m:e>
                        <m:r>
                          <a:rPr lang="en-US" sz="2400" b="1" i="1" smtClean="0">
                            <a:solidFill>
                              <a:schemeClr val="tx2"/>
                            </a:solidFill>
                            <a:latin typeface="Cambria Math" panose="02040503050406030204" pitchFamily="18" charset="0"/>
                            <a:sym typeface="Symbol" charset="2"/>
                          </a:rPr>
                          <m:t>𝒙</m:t>
                        </m:r>
                      </m:e>
                    </m:acc>
                  </m:oMath>
                </a14:m>
                <a:r>
                  <a:rPr lang="en-US" sz="2400" b="1" dirty="0">
                    <a:solidFill>
                      <a:schemeClr val="tx2"/>
                    </a:solidFill>
                    <a:sym typeface="Symbol" charset="2"/>
                  </a:rPr>
                  <a:t>= 1.713</a:t>
                </a:r>
              </a:p>
              <a:p>
                <a:r>
                  <a:rPr lang="en-US" sz="2400" b="1" dirty="0">
                    <a:solidFill>
                      <a:schemeClr val="tx2"/>
                    </a:solidFill>
                    <a:sym typeface="Symbol" charset="2"/>
                  </a:rPr>
                  <a:t>s = .2588</a:t>
                </a:r>
              </a:p>
            </p:txBody>
          </p:sp>
        </mc:Choice>
        <mc:Fallback xmlns="">
          <p:sp>
            <p:nvSpPr>
              <p:cNvPr id="8202" name="Text Box 6"/>
              <p:cNvSpPr txBox="1">
                <a:spLocks noRot="1" noChangeAspect="1" noMove="1" noResize="1" noEditPoints="1" noAdjustHandles="1" noChangeArrowheads="1" noChangeShapeType="1" noTextEdit="1"/>
              </p:cNvSpPr>
              <p:nvPr/>
            </p:nvSpPr>
            <p:spPr bwMode="auto">
              <a:xfrm>
                <a:off x="144939" y="3207119"/>
                <a:ext cx="1516064" cy="1971676"/>
              </a:xfrm>
              <a:prstGeom prst="rect">
                <a:avLst/>
              </a:prstGeom>
              <a:blipFill rotWithShape="0">
                <a:blip r:embed="rId3"/>
                <a:stretch>
                  <a:fillRect l="-6452" t="-1235" r="-5242" b="-5556"/>
                </a:stretch>
              </a:blipFill>
              <a:ln w="12700">
                <a:noFill/>
                <a:miter lim="800000"/>
                <a:headEnd/>
                <a:tailEnd/>
              </a:ln>
            </p:spPr>
            <p:txBody>
              <a:bodyPr/>
              <a:lstStyle/>
              <a:p>
                <a:r>
                  <a:rPr lang="en-US">
                    <a:noFill/>
                  </a:rPr>
                  <a:t> </a:t>
                </a:r>
              </a:p>
            </p:txBody>
          </p:sp>
        </mc:Fallback>
      </mc:AlternateContent>
      <p:sp>
        <p:nvSpPr>
          <p:cNvPr id="8" name="Text Box 49"/>
          <p:cNvSpPr txBox="1">
            <a:spLocks noChangeArrowheads="1"/>
          </p:cNvSpPr>
          <p:nvPr/>
        </p:nvSpPr>
        <p:spPr bwMode="auto">
          <a:xfrm>
            <a:off x="2190365" y="4864705"/>
            <a:ext cx="1368948" cy="369332"/>
          </a:xfrm>
          <a:prstGeom prst="rect">
            <a:avLst/>
          </a:prstGeom>
          <a:noFill/>
          <a:ln w="12700">
            <a:noFill/>
            <a:miter lim="800000"/>
            <a:headEnd/>
            <a:tailEnd/>
          </a:ln>
        </p:spPr>
        <p:txBody>
          <a:bodyPr wrap="square" anchor="ctr">
            <a:prstTxWarp prst="textNoShape">
              <a:avLst/>
            </a:prstTxWarp>
            <a:spAutoFit/>
          </a:bodyPr>
          <a:lstStyle/>
          <a:p>
            <a:r>
              <a:rPr lang="en-US" b="1" i="1" dirty="0">
                <a:solidFill>
                  <a:schemeClr val="tx2"/>
                </a:solidFill>
              </a:rPr>
              <a:t>t = -1.297</a:t>
            </a:r>
            <a:endParaRPr lang="en-US" dirty="0">
              <a:latin typeface="Times New Roman" charset="0"/>
            </a:endParaRPr>
          </a:p>
        </p:txBody>
      </p:sp>
      <p:sp>
        <p:nvSpPr>
          <p:cNvPr id="9" name="Text Box 50"/>
          <p:cNvSpPr txBox="1">
            <a:spLocks noChangeArrowheads="1"/>
          </p:cNvSpPr>
          <p:nvPr/>
        </p:nvSpPr>
        <p:spPr bwMode="auto">
          <a:xfrm>
            <a:off x="1551400" y="4573428"/>
            <a:ext cx="1532659" cy="369332"/>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b="1" dirty="0"/>
              <a:t>Test Statistic</a:t>
            </a:r>
          </a:p>
        </p:txBody>
      </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sp>
        <p:nvSpPr>
          <p:cNvPr id="12" name="Text Box 53"/>
          <p:cNvSpPr txBox="1">
            <a:spLocks noChangeArrowheads="1"/>
          </p:cNvSpPr>
          <p:nvPr/>
        </p:nvSpPr>
        <p:spPr bwMode="auto">
          <a:xfrm>
            <a:off x="6502932" y="4490606"/>
            <a:ext cx="2514600" cy="457200"/>
          </a:xfrm>
          <a:prstGeom prst="rect">
            <a:avLst/>
          </a:prstGeom>
          <a:noFill/>
          <a:ln w="12700">
            <a:noFill/>
            <a:miter lim="800000"/>
            <a:headEnd/>
            <a:tailEnd/>
          </a:ln>
        </p:spPr>
        <p:txBody>
          <a:bodyPr anchor="ctr">
            <a:prstTxWarp prst="textNoShape">
              <a:avLst/>
            </a:prstTxWarp>
            <a:spAutoFit/>
          </a:bodyPr>
          <a:lstStyle/>
          <a:p>
            <a:pPr algn="ctr"/>
            <a:r>
              <a:rPr lang="en-US" sz="2400" b="1" i="1" dirty="0">
                <a:solidFill>
                  <a:schemeClr val="tx2"/>
                </a:solidFill>
              </a:rPr>
              <a:t>Fail to Reject H</a:t>
            </a:r>
            <a:r>
              <a:rPr lang="en-US" sz="2400" b="1" i="1" baseline="-25000" dirty="0">
                <a:solidFill>
                  <a:schemeClr val="tx2"/>
                </a:solidFill>
              </a:rPr>
              <a:t>0</a:t>
            </a:r>
            <a:endParaRPr lang="en-US" sz="2400" b="1" i="1" baseline="-25000" dirty="0">
              <a:solidFill>
                <a:schemeClr val="tx2"/>
              </a:solidFill>
              <a:ea typeface="Arial" charset="0"/>
              <a:cs typeface="Arial" charset="0"/>
            </a:endParaRPr>
          </a:p>
        </p:txBody>
      </p:sp>
      <p:sp>
        <p:nvSpPr>
          <p:cNvPr id="13" name="Text Box 54"/>
          <p:cNvSpPr txBox="1">
            <a:spLocks noChangeArrowheads="1"/>
          </p:cNvSpPr>
          <p:nvPr/>
        </p:nvSpPr>
        <p:spPr bwMode="auto">
          <a:xfrm>
            <a:off x="-81383" y="5161331"/>
            <a:ext cx="9225383"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 g (p-value = .2155 from a t-test).  A 95% confidence interval is (1.57, 1.8566) grams.  The problem was ambiguous on the randomness of the sample; thus, we will assume that it was not a random sample, which makes inference to all bats strictly speculative. </a:t>
            </a:r>
          </a:p>
        </p:txBody>
      </p:sp>
      <p:sp>
        <p:nvSpPr>
          <p:cNvPr id="14" name="Text Box 21"/>
          <p:cNvSpPr txBox="1">
            <a:spLocks noChangeArrowheads="1"/>
          </p:cNvSpPr>
          <p:nvPr/>
        </p:nvSpPr>
        <p:spPr bwMode="auto">
          <a:xfrm>
            <a:off x="3869138" y="4461980"/>
            <a:ext cx="3058686" cy="45720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400" b="1" dirty="0"/>
              <a:t>P-value: .2155 &gt; .05</a:t>
            </a:r>
          </a:p>
        </p:txBody>
      </p:sp>
      <p:pic>
        <p:nvPicPr>
          <p:cNvPr id="1026" name="Picture 2" descr="http://www.nationmultimedia.com/top40/media/img/size1/2012/03/01/cdeh6bb7khegcfahb8g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68702" y="3257346"/>
            <a:ext cx="3401759" cy="1176008"/>
          </a:xfrm>
          <a:prstGeom prst="rect">
            <a:avLst/>
          </a:prstGeom>
        </p:spPr>
      </p:pic>
      <p:pic>
        <p:nvPicPr>
          <p:cNvPr id="4" name="Picture 3"/>
          <p:cNvPicPr>
            <a:picLocks noChangeAspect="1"/>
          </p:cNvPicPr>
          <p:nvPr/>
        </p:nvPicPr>
        <p:blipFill>
          <a:blip r:embed="rId6"/>
          <a:stretch>
            <a:fillRect/>
          </a:stretch>
        </p:blipFill>
        <p:spPr>
          <a:xfrm>
            <a:off x="4101837" y="3756423"/>
            <a:ext cx="711725" cy="483973"/>
          </a:xfrm>
          <a:prstGeom prst="rect">
            <a:avLst/>
          </a:prstGeom>
        </p:spPr>
      </p:pic>
      <p:pic>
        <p:nvPicPr>
          <p:cNvPr id="5" name="Picture 4"/>
          <p:cNvPicPr>
            <a:picLocks noChangeAspect="1"/>
          </p:cNvPicPr>
          <p:nvPr/>
        </p:nvPicPr>
        <p:blipFill>
          <a:blip r:embed="rId7"/>
          <a:stretch>
            <a:fillRect/>
          </a:stretch>
        </p:blipFill>
        <p:spPr>
          <a:xfrm>
            <a:off x="1637906" y="3598176"/>
            <a:ext cx="2275228" cy="960939"/>
          </a:xfrm>
          <a:prstGeom prst="rect">
            <a:avLst/>
          </a:prstGeom>
        </p:spPr>
      </p:pic>
      <p:sp>
        <p:nvSpPr>
          <p:cNvPr id="6" name="Slide Number Placeholder 5"/>
          <p:cNvSpPr>
            <a:spLocks noGrp="1"/>
          </p:cNvSpPr>
          <p:nvPr>
            <p:ph type="sldNum" sz="quarter" idx="12"/>
          </p:nvPr>
        </p:nvSpPr>
        <p:spPr/>
        <p:txBody>
          <a:bodyPr/>
          <a:lstStyle/>
          <a:p>
            <a:fld id="{240F1BDB-6CE4-495C-AC30-106FDA64768F}" type="slidenum">
              <a:rPr lang="en-US" smtClean="0"/>
              <a:t>40</a:t>
            </a:fld>
            <a:endParaRPr lang="en-US" dirty="0"/>
          </a:p>
        </p:txBody>
      </p:sp>
    </p:spTree>
    <p:extLst>
      <p:ext uri="{BB962C8B-B14F-4D97-AF65-F5344CB8AC3E}">
        <p14:creationId xmlns:p14="http://schemas.microsoft.com/office/powerpoint/2010/main" val="1218655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Assumptions of one and two </a:t>
            </a:r>
            <a:br>
              <a:rPr lang="en-US" dirty="0"/>
            </a:br>
            <a:r>
              <a:rPr lang="en-US" dirty="0"/>
              <a:t>sample T-Tests</a:t>
            </a:r>
          </a:p>
        </p:txBody>
      </p:sp>
      <p:sp>
        <p:nvSpPr>
          <p:cNvPr id="3" name="Content Placeholder 2"/>
          <p:cNvSpPr>
            <a:spLocks noGrp="1"/>
          </p:cNvSpPr>
          <p:nvPr>
            <p:ph idx="1"/>
          </p:nvPr>
        </p:nvSpPr>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If it is a two sample test, both populations are assumed to have the same standard deviation (same shape).</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41</a:t>
            </a:fld>
            <a:endParaRPr lang="en-US" dirty="0"/>
          </a:p>
        </p:txBody>
      </p:sp>
    </p:spTree>
    <p:extLst>
      <p:ext uri="{BB962C8B-B14F-4D97-AF65-F5344CB8AC3E}">
        <p14:creationId xmlns:p14="http://schemas.microsoft.com/office/powerpoint/2010/main" val="272935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happens if the normality assumption is broken?</a:t>
            </a:r>
          </a:p>
        </p:txBody>
      </p:sp>
      <p:sp>
        <p:nvSpPr>
          <p:cNvPr id="3" name="Content Placeholder 2"/>
          <p:cNvSpPr>
            <a:spLocks noGrp="1"/>
          </p:cNvSpPr>
          <p:nvPr>
            <p:ph idx="1"/>
          </p:nvPr>
        </p:nvSpPr>
        <p:spPr>
          <a:xfrm>
            <a:off x="457200" y="1449430"/>
            <a:ext cx="8229600" cy="1676400"/>
          </a:xfrm>
        </p:spPr>
        <p:txBody>
          <a:bodyPr>
            <a:normAutofit/>
          </a:bodyPr>
          <a:lstStyle/>
          <a:p>
            <a:pPr marL="0" indent="0" algn="ctr">
              <a:buNone/>
            </a:pPr>
            <a:r>
              <a:rPr lang="en-US" sz="4400" dirty="0"/>
              <a:t>Many times ….</a:t>
            </a:r>
          </a:p>
          <a:p>
            <a:pPr marL="0" indent="0" algn="ctr">
              <a:buNone/>
            </a:pPr>
            <a:r>
              <a:rPr lang="en-US" sz="4400" dirty="0"/>
              <a:t>NO PROBLEM!!!</a:t>
            </a:r>
          </a:p>
        </p:txBody>
      </p:sp>
      <mc:AlternateContent xmlns:mc="http://schemas.openxmlformats.org/markup-compatibility/2006" xmlns:a14="http://schemas.microsoft.com/office/drawing/2010/main">
        <mc:Choice Requires="a14">
          <p:sp>
            <p:nvSpPr>
              <p:cNvPr id="10" name="TextBox 9"/>
              <p:cNvSpPr txBox="1"/>
              <p:nvPr/>
            </p:nvSpPr>
            <p:spPr>
              <a:xfrm>
                <a:off x="3532195" y="4565807"/>
                <a:ext cx="25099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𝐶𝑒𝑛𝑡𝑎𝑙</m:t>
                      </m:r>
                      <m:r>
                        <a:rPr lang="en-US" b="0" i="1" smtClean="0">
                          <a:latin typeface="Cambria Math" panose="02040503050406030204" pitchFamily="18" charset="0"/>
                        </a:rPr>
                        <m:t> </m:t>
                      </m:r>
                      <m:r>
                        <a:rPr lang="en-US" b="0" i="1" smtClean="0">
                          <a:latin typeface="Cambria Math" panose="02040503050406030204" pitchFamily="18" charset="0"/>
                        </a:rPr>
                        <m:t>𝐿𝑖𝑚𝑖𝑡</m:t>
                      </m:r>
                      <m:r>
                        <a:rPr lang="en-US" b="0" i="1" smtClean="0">
                          <a:latin typeface="Cambria Math" panose="02040503050406030204" pitchFamily="18" charset="0"/>
                        </a:rPr>
                        <m:t> </m:t>
                      </m:r>
                      <m:r>
                        <a:rPr lang="en-US" b="0" i="1" smtClean="0">
                          <a:latin typeface="Cambria Math" panose="02040503050406030204" pitchFamily="18" charset="0"/>
                        </a:rPr>
                        <m:t>𝑇h𝑒𝑜𝑟𝑒𝑚</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532195" y="4565807"/>
                <a:ext cx="2509918" cy="369332"/>
              </a:xfrm>
              <a:prstGeom prst="rect">
                <a:avLst/>
              </a:prstGeom>
              <a:blipFill rotWithShape="0">
                <a:blip r:embed="rId2"/>
                <a:stretch>
                  <a:fillRect/>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3"/>
          <a:srcRect t="6647" b="7611"/>
          <a:stretch/>
        </p:blipFill>
        <p:spPr>
          <a:xfrm>
            <a:off x="1091670" y="3048000"/>
            <a:ext cx="2832414" cy="1416208"/>
          </a:xfrm>
          <a:prstGeom prst="rect">
            <a:avLst/>
          </a:prstGeom>
        </p:spPr>
      </p:pic>
      <p:sp>
        <p:nvSpPr>
          <p:cNvPr id="15" name="TextBox 14"/>
          <p:cNvSpPr txBox="1"/>
          <p:nvPr/>
        </p:nvSpPr>
        <p:spPr>
          <a:xfrm>
            <a:off x="762000" y="4038600"/>
            <a:ext cx="228600" cy="369332"/>
          </a:xfrm>
          <a:prstGeom prst="rect">
            <a:avLst/>
          </a:prstGeom>
          <a:noFill/>
        </p:spPr>
        <p:txBody>
          <a:bodyPr wrap="square" rtlCol="0">
            <a:spAutoFit/>
          </a:bodyPr>
          <a:lstStyle/>
          <a:p>
            <a:r>
              <a:rPr lang="en-US" i="1" dirty="0"/>
              <a:t>x</a:t>
            </a:r>
          </a:p>
        </p:txBody>
      </p:sp>
      <p:sp>
        <p:nvSpPr>
          <p:cNvPr id="16" name="TextBox 15"/>
          <p:cNvSpPr txBox="1"/>
          <p:nvPr/>
        </p:nvSpPr>
        <p:spPr>
          <a:xfrm>
            <a:off x="5170120" y="4094876"/>
            <a:ext cx="228600" cy="369332"/>
          </a:xfrm>
          <a:prstGeom prst="rect">
            <a:avLst/>
          </a:prstGeom>
          <a:noFill/>
        </p:spPr>
        <p:txBody>
          <a:bodyPr wrap="square" rtlCol="0">
            <a:spAutoFit/>
          </a:bodyPr>
          <a:lstStyle/>
          <a:p>
            <a:r>
              <a:rPr lang="en-US" i="1" dirty="0"/>
              <a:t>x</a:t>
            </a:r>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476966" y="2954749"/>
            <a:ext cx="2335580" cy="1578306"/>
          </a:xfrm>
          <a:prstGeom prst="rect">
            <a:avLst/>
          </a:prstGeom>
        </p:spPr>
      </p:pic>
      <p:grpSp>
        <p:nvGrpSpPr>
          <p:cNvPr id="4" name="Group 3"/>
          <p:cNvGrpSpPr/>
          <p:nvPr/>
        </p:nvGrpSpPr>
        <p:grpSpPr>
          <a:xfrm>
            <a:off x="685800" y="4648874"/>
            <a:ext cx="3491754" cy="1804316"/>
            <a:chOff x="685800" y="4648874"/>
            <a:chExt cx="3491754" cy="1804316"/>
          </a:xfrm>
        </p:grpSpPr>
        <p:pic>
          <p:nvPicPr>
            <p:cNvPr id="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838200"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p:cNvSpPr txBox="1"/>
                <p:nvPr/>
              </p:nvSpPr>
              <p:spPr>
                <a:xfrm>
                  <a:off x="2264060" y="6083858"/>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64060" y="6083858"/>
                  <a:ext cx="466218" cy="369332"/>
                </a:xfrm>
                <a:prstGeom prst="rect">
                  <a:avLst/>
                </a:prstGeom>
                <a:blipFill rotWithShape="0">
                  <a:blip r:embed="rId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85800" y="5562600"/>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85800" y="5562600"/>
                  <a:ext cx="367986" cy="369332"/>
                </a:xfrm>
                <a:prstGeom prst="rect">
                  <a:avLst/>
                </a:prstGeom>
                <a:blipFill rotWithShape="0">
                  <a:blip r:embed="rId7"/>
                  <a:stretch>
                    <a:fillRect r="-21667"/>
                  </a:stretch>
                </a:blipFill>
              </p:spPr>
              <p:txBody>
                <a:bodyPr/>
                <a:lstStyle/>
                <a:p>
                  <a:r>
                    <a:rPr lang="en-US">
                      <a:noFill/>
                    </a:rPr>
                    <a:t> </a:t>
                  </a:r>
                </a:p>
              </p:txBody>
            </p:sp>
          </mc:Fallback>
        </mc:AlternateContent>
        <p:sp>
          <p:nvSpPr>
            <p:cNvPr id="18" name="Down Arrow 17"/>
            <p:cNvSpPr/>
            <p:nvPr/>
          </p:nvSpPr>
          <p:spPr>
            <a:xfrm>
              <a:off x="1447800" y="4648874"/>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p:cNvGrpSpPr/>
          <p:nvPr/>
        </p:nvGrpSpPr>
        <p:grpSpPr>
          <a:xfrm>
            <a:off x="4819333" y="4674220"/>
            <a:ext cx="3505678" cy="1757199"/>
            <a:chOff x="4819333" y="4674220"/>
            <a:chExt cx="3505678" cy="1757199"/>
          </a:xfrm>
        </p:grpSpPr>
        <p:pic>
          <p:nvPicPr>
            <p:cNvPr id="7"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4985657"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6442142" y="6062087"/>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2</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442142" y="6062087"/>
                  <a:ext cx="471539" cy="369332"/>
                </a:xfrm>
                <a:prstGeom prst="rect">
                  <a:avLst/>
                </a:prstGeom>
                <a:blipFill rotWithShape="0">
                  <a:blip r:embed="rId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819333" y="5562600"/>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819333" y="5562600"/>
                  <a:ext cx="367986" cy="369332"/>
                </a:xfrm>
                <a:prstGeom prst="rect">
                  <a:avLst/>
                </a:prstGeom>
                <a:blipFill rotWithShape="0">
                  <a:blip r:embed="rId9"/>
                  <a:stretch>
                    <a:fillRect r="-21667"/>
                  </a:stretch>
                </a:blipFill>
              </p:spPr>
              <p:txBody>
                <a:bodyPr/>
                <a:lstStyle/>
                <a:p>
                  <a:r>
                    <a:rPr lang="en-US">
                      <a:noFill/>
                    </a:rPr>
                    <a:t> </a:t>
                  </a:r>
                </a:p>
              </p:txBody>
            </p:sp>
          </mc:Fallback>
        </mc:AlternateContent>
        <p:sp>
          <p:nvSpPr>
            <p:cNvPr id="19" name="Down Arrow 18"/>
            <p:cNvSpPr/>
            <p:nvPr/>
          </p:nvSpPr>
          <p:spPr>
            <a:xfrm>
              <a:off x="7391400" y="4674220"/>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Slide Number Placeholder 19"/>
          <p:cNvSpPr>
            <a:spLocks noGrp="1"/>
          </p:cNvSpPr>
          <p:nvPr>
            <p:ph type="sldNum" sz="quarter" idx="12"/>
          </p:nvPr>
        </p:nvSpPr>
        <p:spPr/>
        <p:txBody>
          <a:bodyPr/>
          <a:lstStyle/>
          <a:p>
            <a:fld id="{240F1BDB-6CE4-495C-AC30-106FDA64768F}" type="slidenum">
              <a:rPr lang="en-US" smtClean="0"/>
              <a:t>42</a:t>
            </a:fld>
            <a:endParaRPr lang="en-US" dirty="0"/>
          </a:p>
        </p:txBody>
      </p:sp>
    </p:spTree>
    <p:extLst>
      <p:ext uri="{BB962C8B-B14F-4D97-AF65-F5344CB8AC3E}">
        <p14:creationId xmlns:p14="http://schemas.microsoft.com/office/powerpoint/2010/main" val="1059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1260"/>
            <a:ext cx="7591013" cy="465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43</a:t>
            </a:fld>
            <a:endParaRPr lang="en-US" dirty="0"/>
          </a:p>
        </p:txBody>
      </p:sp>
      <p:sp>
        <p:nvSpPr>
          <p:cNvPr id="5"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When data is not normal</a:t>
            </a:r>
            <a:endParaRPr lang="en-US" altLang="en-US" dirty="0"/>
          </a:p>
        </p:txBody>
      </p:sp>
    </p:spTree>
    <p:extLst>
      <p:ext uri="{BB962C8B-B14F-4D97-AF65-F5344CB8AC3E}">
        <p14:creationId xmlns:p14="http://schemas.microsoft.com/office/powerpoint/2010/main" val="1047394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763000" cy="1828800"/>
          </a:xfrm>
        </p:spPr>
        <p:txBody>
          <a:bodyPr/>
          <a:lstStyle/>
          <a:p>
            <a:pPr marL="0" indent="0" algn="ctr">
              <a:buNone/>
            </a:pPr>
            <a:r>
              <a:rPr lang="en-US" dirty="0"/>
              <a:t>2. In a two sample test, both populations are assumed to have the same standard deviation (same shape).</a:t>
            </a:r>
          </a:p>
          <a:p>
            <a:endParaRPr lang="en-US" dirty="0"/>
          </a:p>
        </p:txBody>
      </p:sp>
      <p:pic>
        <p:nvPicPr>
          <p:cNvPr id="4"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838200"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4985657"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2264060" y="4114800"/>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64060" y="4114800"/>
                <a:ext cx="466218" cy="369332"/>
              </a:xfrm>
              <a:prstGeom prst="rect">
                <a:avLst/>
              </a:prstGeom>
              <a:blipFill rotWithShape="0">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442142" y="4093029"/>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2</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442142" y="4093029"/>
                <a:ext cx="471539" cy="369332"/>
              </a:xfrm>
              <a:prstGeom prst="rect">
                <a:avLst/>
              </a:prstGeom>
              <a:blipFill rotWithShape="0">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25334" y="2895600"/>
                <a:ext cx="20199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𝐴𝑠𝑠𝑢𝑚𝑒</m:t>
                          </m:r>
                          <m:r>
                            <a:rPr lang="en-US" b="0" i="1" smtClean="0">
                              <a:latin typeface="Cambria Math"/>
                            </a:rPr>
                            <m:t>: </m:t>
                          </m:r>
                          <m:r>
                            <a:rPr lang="en-US" i="1" smtClean="0">
                              <a:latin typeface="Cambria Math"/>
                              <a:ea typeface="Cambria Math"/>
                            </a:rPr>
                            <m:t>𝜎</m:t>
                          </m:r>
                        </m:e>
                        <m:sub>
                          <m:r>
                            <a:rPr lang="en-US" b="0" i="1" smtClean="0">
                              <a:latin typeface="Cambria Math"/>
                            </a:rPr>
                            <m:t>1</m:t>
                          </m:r>
                        </m:sub>
                      </m:sSub>
                      <m:r>
                        <a:rPr lang="en-US" b="0" i="1" smtClean="0">
                          <a:latin typeface="Cambria Math"/>
                        </a:rPr>
                        <m:t>=</m:t>
                      </m:r>
                      <m:sSub>
                        <m:sSubPr>
                          <m:ctrlPr>
                            <a:rPr lang="en-US" i="1" smtClean="0">
                              <a:latin typeface="Cambria Math" panose="02040503050406030204" pitchFamily="18" charset="0"/>
                            </a:rPr>
                          </m:ctrlPr>
                        </m:sSubPr>
                        <m:e>
                          <m:r>
                            <a:rPr lang="en-US" i="1" smtClean="0">
                              <a:latin typeface="Cambria Math"/>
                              <a:ea typeface="Cambria Math"/>
                            </a:rPr>
                            <m:t>𝜎</m:t>
                          </m:r>
                        </m:e>
                        <m:sub>
                          <m:r>
                            <a:rPr lang="en-US" b="0" i="1" smtClean="0">
                              <a:latin typeface="Cambria Math"/>
                              <a:ea typeface="Cambria Math"/>
                            </a:rPr>
                            <m:t>2</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525334" y="2895600"/>
                <a:ext cx="2019912"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751693" y="4649147"/>
                <a:ext cx="3562642"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𝑊𝑒</m:t>
                        </m:r>
                        <m:r>
                          <a:rPr lang="en-US" b="0" i="1" smtClean="0">
                            <a:latin typeface="Cambria Math"/>
                          </a:rPr>
                          <m:t> </m:t>
                        </m:r>
                        <m:r>
                          <a:rPr lang="en-US" b="0" i="1" smtClean="0">
                            <a:latin typeface="Cambria Math"/>
                          </a:rPr>
                          <m:t>𝑤𝑎𝑛𝑡</m:t>
                        </m:r>
                        <m:r>
                          <a:rPr lang="en-US" b="0" i="1" smtClean="0">
                            <a:latin typeface="Cambria Math"/>
                          </a:rPr>
                          <m:t> </m:t>
                        </m:r>
                        <m:r>
                          <a:rPr lang="en-US" b="0" i="1" smtClean="0">
                            <a:latin typeface="Cambria Math"/>
                          </a:rPr>
                          <m:t>𝑖𝑛𝑓𝑒𝑟𝑒𝑛𝑐𝑒</m:t>
                        </m:r>
                        <m:r>
                          <a:rPr lang="en-US" b="0" i="1" smtClean="0">
                            <a:latin typeface="Cambria Math"/>
                          </a:rPr>
                          <m:t> </m:t>
                        </m:r>
                        <m:r>
                          <a:rPr lang="en-US" b="0" i="1" smtClean="0">
                            <a:latin typeface="Cambria Math"/>
                          </a:rPr>
                          <m:t>𝑜𝑛</m:t>
                        </m:r>
                        <m:r>
                          <a:rPr lang="en-US" b="0" i="1" smtClean="0">
                            <a:latin typeface="Cambria Math"/>
                          </a:rPr>
                          <m:t> : </m:t>
                        </m:r>
                        <m:r>
                          <a:rPr lang="en-US" i="1" smtClean="0">
                            <a:latin typeface="Cambria Math"/>
                            <a:ea typeface="Cambria Math"/>
                          </a:rPr>
                          <m:t>𝜇</m:t>
                        </m:r>
                      </m:e>
                      <m:sub>
                        <m:r>
                          <a:rPr lang="en-US" b="0" i="1" smtClean="0">
                            <a:latin typeface="Cambria Math"/>
                          </a:rPr>
                          <m:t>2</m:t>
                        </m:r>
                      </m:sub>
                    </m:sSub>
                    <m:r>
                      <a:rPr lang="en-US" b="0" i="1" smtClean="0">
                        <a:latin typeface="Cambria Math"/>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ea typeface="Cambria Math"/>
                          </a:rPr>
                          <m:t>1</m:t>
                        </m:r>
                      </m:sub>
                    </m:sSub>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751693" y="4649147"/>
                <a:ext cx="3562642" cy="369332"/>
              </a:xfrm>
              <a:prstGeom prst="rect">
                <a:avLst/>
              </a:prstGeom>
              <a:blipFill rotWithShape="0">
                <a:blip r:embed="rId6"/>
                <a:stretch>
                  <a:fillRect b="-1333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240F1BDB-6CE4-495C-AC30-106FDA64768F}" type="slidenum">
              <a:rPr lang="en-US" smtClean="0"/>
              <a:t>44</a:t>
            </a:fld>
            <a:endParaRPr lang="en-US" dirty="0"/>
          </a:p>
        </p:txBody>
      </p:sp>
    </p:spTree>
    <p:extLst>
      <p:ext uri="{BB962C8B-B14F-4D97-AF65-F5344CB8AC3E}">
        <p14:creationId xmlns:p14="http://schemas.microsoft.com/office/powerpoint/2010/main" val="113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00200"/>
            <a:ext cx="55626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algn="ctr"/>
            <a:r>
              <a:rPr lang="en-US" dirty="0"/>
              <a:t>Strong visual evidence against equal standard deviations (variances).</a:t>
            </a:r>
          </a:p>
        </p:txBody>
      </p:sp>
      <p:sp>
        <p:nvSpPr>
          <p:cNvPr id="4" name="Slide Number Placeholder 3"/>
          <p:cNvSpPr>
            <a:spLocks noGrp="1"/>
          </p:cNvSpPr>
          <p:nvPr>
            <p:ph type="sldNum" sz="quarter" idx="12"/>
          </p:nvPr>
        </p:nvSpPr>
        <p:spPr/>
        <p:txBody>
          <a:bodyPr/>
          <a:lstStyle/>
          <a:p>
            <a:fld id="{240F1BDB-6CE4-495C-AC30-106FDA64768F}" type="slidenum">
              <a:rPr lang="en-US" smtClean="0"/>
              <a:t>45</a:t>
            </a:fld>
            <a:endParaRPr lang="en-US" dirty="0"/>
          </a:p>
        </p:txBody>
      </p:sp>
    </p:spTree>
    <p:extLst>
      <p:ext uri="{BB962C8B-B14F-4D97-AF65-F5344CB8AC3E}">
        <p14:creationId xmlns:p14="http://schemas.microsoft.com/office/powerpoint/2010/main" val="1920277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algn="ctr"/>
            <a:r>
              <a:rPr lang="en-US" dirty="0"/>
              <a:t>Little visual evidence against equal standard deviations (variances).</a:t>
            </a:r>
          </a:p>
        </p:txBody>
      </p:sp>
      <p:pic>
        <p:nvPicPr>
          <p:cNvPr id="4" name="Picture 3"/>
          <p:cNvPicPr>
            <a:picLocks noChangeAspect="1"/>
          </p:cNvPicPr>
          <p:nvPr/>
        </p:nvPicPr>
        <p:blipFill>
          <a:blip r:embed="rId4"/>
          <a:stretch>
            <a:fillRect/>
          </a:stretch>
        </p:blipFill>
        <p:spPr>
          <a:xfrm>
            <a:off x="1789530" y="1616710"/>
            <a:ext cx="5564940" cy="4206160"/>
          </a:xfrm>
          <a:prstGeom prst="rect">
            <a:avLst/>
          </a:prstGeom>
        </p:spPr>
      </p:pic>
      <p:sp>
        <p:nvSpPr>
          <p:cNvPr id="5" name="Slide Number Placeholder 4"/>
          <p:cNvSpPr>
            <a:spLocks noGrp="1"/>
          </p:cNvSpPr>
          <p:nvPr>
            <p:ph type="sldNum" sz="quarter" idx="12"/>
          </p:nvPr>
        </p:nvSpPr>
        <p:spPr/>
        <p:txBody>
          <a:bodyPr/>
          <a:lstStyle/>
          <a:p>
            <a:fld id="{240F1BDB-6CE4-495C-AC30-106FDA64768F}" type="slidenum">
              <a:rPr lang="en-US" smtClean="0"/>
              <a:t>46</a:t>
            </a:fld>
            <a:endParaRPr lang="en-US" dirty="0"/>
          </a:p>
        </p:txBody>
      </p:sp>
    </p:spTree>
    <p:extLst>
      <p:ext uri="{BB962C8B-B14F-4D97-AF65-F5344CB8AC3E}">
        <p14:creationId xmlns:p14="http://schemas.microsoft.com/office/powerpoint/2010/main" val="2877994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43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 y="308464"/>
            <a:ext cx="7848600" cy="1077218"/>
          </a:xfrm>
          <a:prstGeom prst="rect">
            <a:avLst/>
          </a:prstGeom>
          <a:noFill/>
        </p:spPr>
        <p:txBody>
          <a:bodyPr wrap="square" rtlCol="0">
            <a:spAutoFit/>
          </a:bodyPr>
          <a:lstStyle/>
          <a:p>
            <a:pPr algn="ctr"/>
            <a:r>
              <a:rPr lang="en-US" sz="3200" dirty="0"/>
              <a:t>Evidence of Inequality of Variance:</a:t>
            </a:r>
            <a:br>
              <a:rPr lang="en-US" sz="3200" dirty="0"/>
            </a:br>
            <a:r>
              <a:rPr lang="en-US" sz="3200" dirty="0"/>
              <a:t>F-Test for Equal Variance</a:t>
            </a:r>
          </a:p>
        </p:txBody>
      </p:sp>
      <p:sp>
        <p:nvSpPr>
          <p:cNvPr id="6" name="TextBox 5"/>
          <p:cNvSpPr txBox="1"/>
          <p:nvPr/>
        </p:nvSpPr>
        <p:spPr>
          <a:xfrm>
            <a:off x="1828800" y="1447800"/>
            <a:ext cx="5817105" cy="954107"/>
          </a:xfrm>
          <a:prstGeom prst="rect">
            <a:avLst/>
          </a:prstGeom>
          <a:noFill/>
        </p:spPr>
        <p:txBody>
          <a:bodyPr wrap="none" rtlCol="0">
            <a:spAutoFit/>
          </a:bodyPr>
          <a:lstStyle/>
          <a:p>
            <a:r>
              <a:rPr lang="en-US" sz="2800" dirty="0"/>
              <a:t>Ho: population variances are equal</a:t>
            </a:r>
          </a:p>
          <a:p>
            <a:r>
              <a:rPr lang="en-US" sz="2800" dirty="0"/>
              <a:t>Ha: population variances are not equal</a:t>
            </a:r>
          </a:p>
        </p:txBody>
      </p:sp>
      <p:sp>
        <p:nvSpPr>
          <p:cNvPr id="7" name="TextBox 6"/>
          <p:cNvSpPr txBox="1"/>
          <p:nvPr/>
        </p:nvSpPr>
        <p:spPr>
          <a:xfrm>
            <a:off x="774952" y="4760893"/>
            <a:ext cx="7924800" cy="646331"/>
          </a:xfrm>
          <a:prstGeom prst="rect">
            <a:avLst/>
          </a:prstGeom>
          <a:noFill/>
        </p:spPr>
        <p:txBody>
          <a:bodyPr wrap="square" rtlCol="0">
            <a:spAutoFit/>
          </a:bodyPr>
          <a:lstStyle/>
          <a:p>
            <a:pPr algn="ctr"/>
            <a:r>
              <a:rPr lang="en-US" dirty="0"/>
              <a:t>There is not sufficient evidence to conclude the variances are different (p-value = .1043 from a F-Test.)</a:t>
            </a:r>
          </a:p>
        </p:txBody>
      </p:sp>
      <p:sp>
        <p:nvSpPr>
          <p:cNvPr id="3" name="Slide Number Placeholder 2"/>
          <p:cNvSpPr>
            <a:spLocks noGrp="1"/>
          </p:cNvSpPr>
          <p:nvPr>
            <p:ph type="sldNum" sz="quarter" idx="12"/>
          </p:nvPr>
        </p:nvSpPr>
        <p:spPr/>
        <p:txBody>
          <a:bodyPr/>
          <a:lstStyle/>
          <a:p>
            <a:fld id="{240F1BDB-6CE4-495C-AC30-106FDA64768F}" type="slidenum">
              <a:rPr lang="en-US" smtClean="0"/>
              <a:t>47</a:t>
            </a:fld>
            <a:endParaRPr lang="en-US" dirty="0"/>
          </a:p>
        </p:txBody>
      </p:sp>
    </p:spTree>
    <p:extLst>
      <p:ext uri="{BB962C8B-B14F-4D97-AF65-F5344CB8AC3E}">
        <p14:creationId xmlns:p14="http://schemas.microsoft.com/office/powerpoint/2010/main" val="3617545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for Equal Variance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0" y="4953000"/>
            <a:ext cx="7924800" cy="646331"/>
          </a:xfrm>
          <a:prstGeom prst="rect">
            <a:avLst/>
          </a:prstGeom>
          <a:noFill/>
        </p:spPr>
        <p:txBody>
          <a:bodyPr wrap="square" rtlCol="0">
            <a:spAutoFit/>
          </a:bodyPr>
          <a:lstStyle/>
          <a:p>
            <a:pPr algn="ctr"/>
            <a:r>
              <a:rPr lang="en-US" dirty="0"/>
              <a:t>There is not sufficient evidence to conclude the variances are different (p-value = .4289 from a F-Test.)</a:t>
            </a:r>
          </a:p>
        </p:txBody>
      </p:sp>
      <p:pic>
        <p:nvPicPr>
          <p:cNvPr id="4" name="Picture 3"/>
          <p:cNvPicPr>
            <a:picLocks noChangeAspect="1"/>
          </p:cNvPicPr>
          <p:nvPr/>
        </p:nvPicPr>
        <p:blipFill>
          <a:blip r:embed="rId4"/>
          <a:stretch>
            <a:fillRect/>
          </a:stretch>
        </p:blipFill>
        <p:spPr>
          <a:xfrm>
            <a:off x="222237" y="1600875"/>
            <a:ext cx="4111614" cy="3107690"/>
          </a:xfrm>
          <a:prstGeom prst="rect">
            <a:avLst/>
          </a:prstGeom>
        </p:spPr>
      </p:pic>
      <p:pic>
        <p:nvPicPr>
          <p:cNvPr id="6" name="Picture 5"/>
          <p:cNvPicPr>
            <a:picLocks noChangeAspect="1"/>
          </p:cNvPicPr>
          <p:nvPr/>
        </p:nvPicPr>
        <p:blipFill>
          <a:blip r:embed="rId5"/>
          <a:stretch>
            <a:fillRect/>
          </a:stretch>
        </p:blipFill>
        <p:spPr>
          <a:xfrm>
            <a:off x="4419600" y="3385993"/>
            <a:ext cx="4500562" cy="1332945"/>
          </a:xfrm>
          <a:prstGeom prst="rect">
            <a:avLst/>
          </a:prstGeom>
        </p:spPr>
      </p:pic>
      <p:sp>
        <p:nvSpPr>
          <p:cNvPr id="7" name="TextBox 6"/>
          <p:cNvSpPr txBox="1"/>
          <p:nvPr/>
        </p:nvSpPr>
        <p:spPr>
          <a:xfrm>
            <a:off x="4762403" y="2215822"/>
            <a:ext cx="3814955" cy="646331"/>
          </a:xfrm>
          <a:prstGeom prst="rect">
            <a:avLst/>
          </a:prstGeom>
          <a:noFill/>
        </p:spPr>
        <p:txBody>
          <a:bodyPr wrap="none" rtlCol="0">
            <a:spAutoFit/>
          </a:bodyPr>
          <a:lstStyle/>
          <a:p>
            <a:r>
              <a:rPr lang="en-US" dirty="0"/>
              <a:t>Ho: population variances are equal</a:t>
            </a:r>
          </a:p>
          <a:p>
            <a:r>
              <a:rPr lang="en-US" dirty="0"/>
              <a:t>Ha: population variances are not equal</a:t>
            </a:r>
          </a:p>
        </p:txBody>
      </p:sp>
      <p:sp>
        <p:nvSpPr>
          <p:cNvPr id="5" name="Slide Number Placeholder 4"/>
          <p:cNvSpPr>
            <a:spLocks noGrp="1"/>
          </p:cNvSpPr>
          <p:nvPr>
            <p:ph type="sldNum" sz="quarter" idx="12"/>
          </p:nvPr>
        </p:nvSpPr>
        <p:spPr/>
        <p:txBody>
          <a:bodyPr/>
          <a:lstStyle/>
          <a:p>
            <a:fld id="{240F1BDB-6CE4-495C-AC30-106FDA64768F}" type="slidenum">
              <a:rPr lang="en-US" smtClean="0"/>
              <a:t>48</a:t>
            </a:fld>
            <a:endParaRPr lang="en-US" dirty="0"/>
          </a:p>
        </p:txBody>
      </p:sp>
    </p:spTree>
    <p:extLst>
      <p:ext uri="{BB962C8B-B14F-4D97-AF65-F5344CB8AC3E}">
        <p14:creationId xmlns:p14="http://schemas.microsoft.com/office/powerpoint/2010/main" val="1158255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 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94" y="1676400"/>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62400" y="1622875"/>
            <a:ext cx="5029200" cy="1754326"/>
          </a:xfrm>
          <a:prstGeom prst="rect">
            <a:avLst/>
          </a:prstGeom>
          <a:noFill/>
        </p:spPr>
        <p:txBody>
          <a:bodyPr wrap="square" rtlCol="0">
            <a:spAutoFit/>
          </a:bodyPr>
          <a:lstStyle/>
          <a:p>
            <a:pPr algn="ctr"/>
            <a:r>
              <a:rPr lang="en-US" dirty="0"/>
              <a:t>The F-test has a strong assumption that the two populations that it is testing the variances of must be normal.  It is not robust to this assumption.  Since the second distribution has strong evidence of right skew, the F-test for Equal Variance</a:t>
            </a:r>
            <a:r>
              <a:rPr lang="en-US" b="1" dirty="0"/>
              <a:t> is not appropriate here. </a:t>
            </a:r>
          </a:p>
        </p:txBody>
      </p:sp>
      <p:sp>
        <p:nvSpPr>
          <p:cNvPr id="4" name="TextBox 3"/>
          <p:cNvSpPr txBox="1"/>
          <p:nvPr/>
        </p:nvSpPr>
        <p:spPr>
          <a:xfrm>
            <a:off x="4038600" y="3276600"/>
            <a:ext cx="4800600" cy="1200329"/>
          </a:xfrm>
          <a:prstGeom prst="rect">
            <a:avLst/>
          </a:prstGeom>
          <a:noFill/>
        </p:spPr>
        <p:txBody>
          <a:bodyPr wrap="square" rtlCol="0">
            <a:spAutoFit/>
          </a:bodyPr>
          <a:lstStyle/>
          <a:p>
            <a:r>
              <a:rPr lang="en-US" dirty="0"/>
              <a:t>For this example, the visual evidence is so strong that we would not need to consult a hypothesis test to test this assumption of equal variances.  </a:t>
            </a:r>
          </a:p>
          <a:p>
            <a:endParaRPr lang="en-US" dirty="0"/>
          </a:p>
        </p:txBody>
      </p:sp>
      <p:sp>
        <p:nvSpPr>
          <p:cNvPr id="5" name="Rectangle 4"/>
          <p:cNvSpPr/>
          <p:nvPr/>
        </p:nvSpPr>
        <p:spPr>
          <a:xfrm>
            <a:off x="434460" y="4404506"/>
            <a:ext cx="8340908" cy="646331"/>
          </a:xfrm>
          <a:prstGeom prst="rect">
            <a:avLst/>
          </a:prstGeom>
        </p:spPr>
        <p:txBody>
          <a:bodyPr wrap="square">
            <a:spAutoFit/>
          </a:bodyPr>
          <a:lstStyle/>
          <a:p>
            <a:r>
              <a:rPr lang="en-US" dirty="0"/>
              <a:t>However, later in the semester we will study a test of spread/dispersion that does not have this assumption and can be used in a wider range of statistical environments. </a:t>
            </a:r>
          </a:p>
        </p:txBody>
      </p:sp>
      <p:sp>
        <p:nvSpPr>
          <p:cNvPr id="6" name="Slide Number Placeholder 5"/>
          <p:cNvSpPr>
            <a:spLocks noGrp="1"/>
          </p:cNvSpPr>
          <p:nvPr>
            <p:ph type="sldNum" sz="quarter" idx="12"/>
          </p:nvPr>
        </p:nvSpPr>
        <p:spPr/>
        <p:txBody>
          <a:bodyPr/>
          <a:lstStyle/>
          <a:p>
            <a:fld id="{240F1BDB-6CE4-495C-AC30-106FDA64768F}" type="slidenum">
              <a:rPr lang="en-US" smtClean="0"/>
              <a:t>49</a:t>
            </a:fld>
            <a:endParaRPr lang="en-US" dirty="0"/>
          </a:p>
        </p:txBody>
      </p:sp>
    </p:spTree>
    <p:extLst>
      <p:ext uri="{BB962C8B-B14F-4D97-AF65-F5344CB8AC3E}">
        <p14:creationId xmlns:p14="http://schemas.microsoft.com/office/powerpoint/2010/main" val="3910635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2</a:t>
            </a:r>
          </a:p>
        </p:txBody>
      </p:sp>
      <p:pic>
        <p:nvPicPr>
          <p:cNvPr id="3" name="Picture 2">
            <a:extLst>
              <a:ext uri="{FF2B5EF4-FFF2-40B4-BE49-F238E27FC236}">
                <a16:creationId xmlns:a16="http://schemas.microsoft.com/office/drawing/2014/main" id="{10F5748F-B5E4-C240-B532-E49472DAD56C}"/>
              </a:ext>
            </a:extLst>
          </p:cNvPr>
          <p:cNvPicPr>
            <a:picLocks noChangeAspect="1"/>
          </p:cNvPicPr>
          <p:nvPr/>
        </p:nvPicPr>
        <p:blipFill>
          <a:blip r:embed="rId2"/>
          <a:stretch>
            <a:fillRect/>
          </a:stretch>
        </p:blipFill>
        <p:spPr>
          <a:xfrm>
            <a:off x="457200" y="1803400"/>
            <a:ext cx="8229600" cy="3251200"/>
          </a:xfrm>
          <a:prstGeom prst="rect">
            <a:avLst/>
          </a:prstGeom>
        </p:spPr>
      </p:pic>
      <p:sp>
        <p:nvSpPr>
          <p:cNvPr id="4" name="Oval 3">
            <a:extLst>
              <a:ext uri="{FF2B5EF4-FFF2-40B4-BE49-F238E27FC236}">
                <a16:creationId xmlns:a16="http://schemas.microsoft.com/office/drawing/2014/main" id="{4B48EF82-0803-F046-90EB-DC98B9E50E68}"/>
              </a:ext>
            </a:extLst>
          </p:cNvPr>
          <p:cNvSpPr/>
          <p:nvPr/>
        </p:nvSpPr>
        <p:spPr>
          <a:xfrm>
            <a:off x="794016" y="3356048"/>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152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What happens if the assumption of equal variances (standard deviations) is broken?</a:t>
            </a:r>
          </a:p>
        </p:txBody>
      </p:sp>
      <p:sp>
        <p:nvSpPr>
          <p:cNvPr id="3" name="Content Placeholder 2"/>
          <p:cNvSpPr>
            <a:spLocks noGrp="1"/>
          </p:cNvSpPr>
          <p:nvPr>
            <p:ph idx="1"/>
          </p:nvPr>
        </p:nvSpPr>
        <p:spPr>
          <a:xfrm>
            <a:off x="457200" y="2209800"/>
            <a:ext cx="8229600" cy="3916363"/>
          </a:xfrm>
        </p:spPr>
        <p:txBody>
          <a:bodyPr/>
          <a:lstStyle/>
          <a:p>
            <a:pPr marL="0" indent="0">
              <a:buNone/>
            </a:pPr>
            <a:r>
              <a:rPr lang="en-US" dirty="0"/>
              <a:t>In some circumstances …. </a:t>
            </a:r>
          </a:p>
          <a:p>
            <a:pPr marL="0" indent="0">
              <a:buNone/>
            </a:pPr>
            <a:r>
              <a:rPr lang="en-US" dirty="0"/>
              <a:t>This could be serious …. In others…..</a:t>
            </a:r>
          </a:p>
          <a:p>
            <a:pPr marL="0" indent="0">
              <a:buNone/>
            </a:pPr>
            <a:r>
              <a:rPr lang="en-US" dirty="0"/>
              <a:t>No Problem!</a:t>
            </a:r>
          </a:p>
        </p:txBody>
      </p:sp>
      <p:sp>
        <p:nvSpPr>
          <p:cNvPr id="4" name="Slide Number Placeholder 3"/>
          <p:cNvSpPr>
            <a:spLocks noGrp="1"/>
          </p:cNvSpPr>
          <p:nvPr>
            <p:ph type="sldNum" sz="quarter" idx="12"/>
          </p:nvPr>
        </p:nvSpPr>
        <p:spPr/>
        <p:txBody>
          <a:bodyPr/>
          <a:lstStyle/>
          <a:p>
            <a:fld id="{240F1BDB-6CE4-495C-AC30-106FDA64768F}" type="slidenum">
              <a:rPr lang="en-US" smtClean="0"/>
              <a:t>50</a:t>
            </a:fld>
            <a:endParaRPr lang="en-US" dirty="0"/>
          </a:p>
        </p:txBody>
      </p:sp>
    </p:spTree>
    <p:extLst>
      <p:ext uri="{BB962C8B-B14F-4D97-AF65-F5344CB8AC3E}">
        <p14:creationId xmlns:p14="http://schemas.microsoft.com/office/powerpoint/2010/main" val="3872592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variances are not equal</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83" y="1280320"/>
            <a:ext cx="761027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51</a:t>
            </a:fld>
            <a:endParaRPr lang="en-US" dirty="0"/>
          </a:p>
        </p:txBody>
      </p:sp>
    </p:spTree>
    <p:extLst>
      <p:ext uri="{BB962C8B-B14F-4D97-AF65-F5344CB8AC3E}">
        <p14:creationId xmlns:p14="http://schemas.microsoft.com/office/powerpoint/2010/main" val="1014420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fld id="{240F1BDB-6CE4-495C-AC30-106FDA64768F}" type="slidenum">
              <a:rPr lang="en-US" smtClean="0"/>
              <a:t>52</a:t>
            </a:fld>
            <a:endParaRPr lang="en-US" dirty="0"/>
          </a:p>
        </p:txBody>
      </p:sp>
    </p:spTree>
    <p:extLst>
      <p:ext uri="{BB962C8B-B14F-4D97-AF65-F5344CB8AC3E}">
        <p14:creationId xmlns:p14="http://schemas.microsoft.com/office/powerpoint/2010/main" val="72168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 Out! LET’S TRY SOME!</a:t>
            </a:r>
          </a:p>
        </p:txBody>
      </p:sp>
      <p:sp>
        <p:nvSpPr>
          <p:cNvPr id="3" name="Content Placeholder 2"/>
          <p:cNvSpPr>
            <a:spLocks noGrp="1"/>
          </p:cNvSpPr>
          <p:nvPr>
            <p:ph idx="1"/>
          </p:nvPr>
        </p:nvSpPr>
        <p:spPr>
          <a:xfrm>
            <a:off x="457200" y="1417638"/>
            <a:ext cx="8229600" cy="914399"/>
          </a:xfrm>
        </p:spPr>
        <p:txBody>
          <a:bodyPr>
            <a:normAutofit fontScale="85000" lnSpcReduction="20000"/>
          </a:bodyPr>
          <a:lstStyle/>
          <a:p>
            <a:pPr marL="0" indent="0">
              <a:buNone/>
            </a:pPr>
            <a:r>
              <a:rPr lang="en-US" dirty="0"/>
              <a:t>For each of these data sets, write up the assumption statement with respect to checking the assumptions for a one or two sample t-test.  You may assume the data to be independent.  </a:t>
            </a:r>
          </a:p>
        </p:txBody>
      </p:sp>
      <p:sp>
        <p:nvSpPr>
          <p:cNvPr id="4" name="Slide Number Placeholder 3"/>
          <p:cNvSpPr>
            <a:spLocks noGrp="1"/>
          </p:cNvSpPr>
          <p:nvPr>
            <p:ph type="sldNum" sz="quarter" idx="12"/>
          </p:nvPr>
        </p:nvSpPr>
        <p:spPr/>
        <p:txBody>
          <a:bodyPr/>
          <a:lstStyle/>
          <a:p>
            <a:fld id="{240F1BDB-6CE4-495C-AC30-106FDA64768F}" type="slidenum">
              <a:rPr lang="en-US" smtClean="0"/>
              <a:t>53</a:t>
            </a:fld>
            <a:endParaRPr lang="en-US"/>
          </a:p>
        </p:txBody>
      </p:sp>
      <p:sp>
        <p:nvSpPr>
          <p:cNvPr id="7" name="TextBox 6"/>
          <p:cNvSpPr txBox="1"/>
          <p:nvPr/>
        </p:nvSpPr>
        <p:spPr>
          <a:xfrm>
            <a:off x="2971800" y="3693305"/>
            <a:ext cx="2819400" cy="369332"/>
          </a:xfrm>
          <a:prstGeom prst="rect">
            <a:avLst/>
          </a:prstGeom>
          <a:noFill/>
        </p:spPr>
        <p:txBody>
          <a:bodyPr wrap="square" rtlCol="0">
            <a:spAutoFit/>
          </a:bodyPr>
          <a:lstStyle/>
          <a:p>
            <a:pPr algn="ctr"/>
            <a:r>
              <a:rPr lang="en-US" dirty="0"/>
              <a:t>Mice Experiment Data Set</a:t>
            </a:r>
          </a:p>
        </p:txBody>
      </p:sp>
      <p:sp>
        <p:nvSpPr>
          <p:cNvPr id="8" name="TextBox 7"/>
          <p:cNvSpPr txBox="1"/>
          <p:nvPr/>
        </p:nvSpPr>
        <p:spPr>
          <a:xfrm>
            <a:off x="2947737" y="3130191"/>
            <a:ext cx="2819400" cy="369332"/>
          </a:xfrm>
          <a:prstGeom prst="rect">
            <a:avLst/>
          </a:prstGeom>
          <a:noFill/>
        </p:spPr>
        <p:txBody>
          <a:bodyPr wrap="square" rtlCol="0">
            <a:spAutoFit/>
          </a:bodyPr>
          <a:lstStyle/>
          <a:p>
            <a:pPr algn="ctr"/>
            <a:r>
              <a:rPr lang="en-US" dirty="0"/>
              <a:t>Happiness Data Set</a:t>
            </a:r>
          </a:p>
        </p:txBody>
      </p:sp>
    </p:spTree>
    <p:extLst>
      <p:ext uri="{BB962C8B-B14F-4D97-AF65-F5344CB8AC3E}">
        <p14:creationId xmlns:p14="http://schemas.microsoft.com/office/powerpoint/2010/main" val="3042591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7794"/>
          </a:xfrm>
        </p:spPr>
        <p:txBody>
          <a:bodyPr>
            <a:normAutofit/>
          </a:bodyPr>
          <a:lstStyle/>
          <a:p>
            <a:r>
              <a:rPr lang="en-US" dirty="0"/>
              <a:t>Happiness Study</a:t>
            </a:r>
          </a:p>
        </p:txBody>
      </p:sp>
      <p:sp>
        <p:nvSpPr>
          <p:cNvPr id="4" name="Slide Number Placeholder 3"/>
          <p:cNvSpPr>
            <a:spLocks noGrp="1"/>
          </p:cNvSpPr>
          <p:nvPr>
            <p:ph type="sldNum" sz="quarter" idx="12"/>
          </p:nvPr>
        </p:nvSpPr>
        <p:spPr/>
        <p:txBody>
          <a:bodyPr/>
          <a:lstStyle/>
          <a:p>
            <a:fld id="{240F1BDB-6CE4-495C-AC30-106FDA64768F}" type="slidenum">
              <a:rPr lang="en-US" smtClean="0"/>
              <a:t>54</a:t>
            </a:fld>
            <a:endParaRPr lang="en-US"/>
          </a:p>
        </p:txBody>
      </p:sp>
      <p:pic>
        <p:nvPicPr>
          <p:cNvPr id="5" name="Picture 4"/>
          <p:cNvPicPr>
            <a:picLocks noChangeAspect="1"/>
          </p:cNvPicPr>
          <p:nvPr/>
        </p:nvPicPr>
        <p:blipFill>
          <a:blip r:embed="rId2"/>
          <a:stretch>
            <a:fillRect/>
          </a:stretch>
        </p:blipFill>
        <p:spPr>
          <a:xfrm>
            <a:off x="381000" y="1180968"/>
            <a:ext cx="3701485" cy="2383672"/>
          </a:xfrm>
          <a:prstGeom prst="rect">
            <a:avLst/>
          </a:prstGeom>
        </p:spPr>
      </p:pic>
      <p:pic>
        <p:nvPicPr>
          <p:cNvPr id="6" name="Picture 5"/>
          <p:cNvPicPr>
            <a:picLocks noChangeAspect="1"/>
          </p:cNvPicPr>
          <p:nvPr/>
        </p:nvPicPr>
        <p:blipFill>
          <a:blip r:embed="rId3"/>
          <a:stretch>
            <a:fillRect/>
          </a:stretch>
        </p:blipFill>
        <p:spPr>
          <a:xfrm>
            <a:off x="4191000" y="1143000"/>
            <a:ext cx="4981575" cy="2438400"/>
          </a:xfrm>
          <a:prstGeom prst="rect">
            <a:avLst/>
          </a:prstGeom>
        </p:spPr>
      </p:pic>
      <p:sp>
        <p:nvSpPr>
          <p:cNvPr id="3" name="TextBox 2"/>
          <p:cNvSpPr txBox="1"/>
          <p:nvPr/>
        </p:nvSpPr>
        <p:spPr>
          <a:xfrm>
            <a:off x="381000" y="5695813"/>
            <a:ext cx="8305800" cy="646331"/>
          </a:xfrm>
          <a:prstGeom prst="rect">
            <a:avLst/>
          </a:prstGeom>
          <a:noFill/>
        </p:spPr>
        <p:txBody>
          <a:bodyPr wrap="square" rtlCol="0">
            <a:spAutoFit/>
          </a:bodyPr>
          <a:lstStyle/>
          <a:p>
            <a:r>
              <a:rPr lang="en-US" dirty="0"/>
              <a:t>Address each assumption of the two sample t-test and then decide if the two-sample t-test appropriate to answer this QOI with this data. </a:t>
            </a:r>
          </a:p>
        </p:txBody>
      </p:sp>
      <p:sp>
        <p:nvSpPr>
          <p:cNvPr id="11" name="TextBox 10"/>
          <p:cNvSpPr txBox="1"/>
          <p:nvPr/>
        </p:nvSpPr>
        <p:spPr>
          <a:xfrm>
            <a:off x="381000" y="3769936"/>
            <a:ext cx="8305800" cy="1754326"/>
          </a:xfrm>
          <a:prstGeom prst="rect">
            <a:avLst/>
          </a:prstGeom>
          <a:noFill/>
        </p:spPr>
        <p:txBody>
          <a:bodyPr wrap="square" rtlCol="0">
            <a:spAutoFit/>
          </a:bodyPr>
          <a:lstStyle/>
          <a:p>
            <a:r>
              <a:rPr lang="en-US" dirty="0"/>
              <a:t>5 randomly selected people were asked to rate their happiness on a scale from 1 – 100 on a cloudy day and 8 randomly selected people were asked the same question on a sunny day. </a:t>
            </a:r>
          </a:p>
          <a:p>
            <a:endParaRPr lang="en-US" dirty="0"/>
          </a:p>
          <a:p>
            <a:r>
              <a:rPr lang="en-US" dirty="0"/>
              <a:t>QOI:   Is the mean happiness of individuals different on a cloudy day than a sunny day?  If possible, can we test if cloudy weather causes a change in happiness?   </a:t>
            </a:r>
          </a:p>
        </p:txBody>
      </p:sp>
    </p:spTree>
    <p:extLst>
      <p:ext uri="{BB962C8B-B14F-4D97-AF65-F5344CB8AC3E}">
        <p14:creationId xmlns:p14="http://schemas.microsoft.com/office/powerpoint/2010/main" val="910009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7794"/>
          </a:xfrm>
        </p:spPr>
        <p:txBody>
          <a:bodyPr>
            <a:normAutofit/>
          </a:bodyPr>
          <a:lstStyle/>
          <a:p>
            <a:r>
              <a:rPr lang="en-US" dirty="0"/>
              <a:t>Happiness Study</a:t>
            </a:r>
          </a:p>
        </p:txBody>
      </p:sp>
      <p:sp>
        <p:nvSpPr>
          <p:cNvPr id="4" name="Slide Number Placeholder 3"/>
          <p:cNvSpPr>
            <a:spLocks noGrp="1"/>
          </p:cNvSpPr>
          <p:nvPr>
            <p:ph type="sldNum" sz="quarter" idx="12"/>
          </p:nvPr>
        </p:nvSpPr>
        <p:spPr/>
        <p:txBody>
          <a:bodyPr/>
          <a:lstStyle/>
          <a:p>
            <a:fld id="{240F1BDB-6CE4-495C-AC30-106FDA64768F}" type="slidenum">
              <a:rPr lang="en-US" smtClean="0"/>
              <a:t>55</a:t>
            </a:fld>
            <a:endParaRPr lang="en-US" dirty="0"/>
          </a:p>
        </p:txBody>
      </p:sp>
      <p:pic>
        <p:nvPicPr>
          <p:cNvPr id="5" name="Picture 4"/>
          <p:cNvPicPr>
            <a:picLocks noChangeAspect="1"/>
          </p:cNvPicPr>
          <p:nvPr/>
        </p:nvPicPr>
        <p:blipFill>
          <a:blip r:embed="rId2"/>
          <a:stretch>
            <a:fillRect/>
          </a:stretch>
        </p:blipFill>
        <p:spPr>
          <a:xfrm>
            <a:off x="381000" y="1180968"/>
            <a:ext cx="3701485" cy="2383672"/>
          </a:xfrm>
          <a:prstGeom prst="rect">
            <a:avLst/>
          </a:prstGeom>
        </p:spPr>
      </p:pic>
      <p:pic>
        <p:nvPicPr>
          <p:cNvPr id="6" name="Picture 5"/>
          <p:cNvPicPr>
            <a:picLocks noChangeAspect="1"/>
          </p:cNvPicPr>
          <p:nvPr/>
        </p:nvPicPr>
        <p:blipFill>
          <a:blip r:embed="rId3"/>
          <a:stretch>
            <a:fillRect/>
          </a:stretch>
        </p:blipFill>
        <p:spPr>
          <a:xfrm>
            <a:off x="4191000" y="1143000"/>
            <a:ext cx="4981575" cy="2438400"/>
          </a:xfrm>
          <a:prstGeom prst="rect">
            <a:avLst/>
          </a:prstGeom>
        </p:spPr>
      </p:pic>
      <p:sp>
        <p:nvSpPr>
          <p:cNvPr id="3" name="TextBox 2"/>
          <p:cNvSpPr txBox="1"/>
          <p:nvPr/>
        </p:nvSpPr>
        <p:spPr>
          <a:xfrm>
            <a:off x="381000" y="5695813"/>
            <a:ext cx="8305800" cy="646331"/>
          </a:xfrm>
          <a:prstGeom prst="rect">
            <a:avLst/>
          </a:prstGeom>
          <a:noFill/>
        </p:spPr>
        <p:txBody>
          <a:bodyPr wrap="square" rtlCol="0">
            <a:spAutoFit/>
          </a:bodyPr>
          <a:lstStyle/>
          <a:p>
            <a:r>
              <a:rPr lang="en-US" dirty="0"/>
              <a:t>Address each assumption of the two sample t-test and then decide if the two-sample t-test is appropriate to answer this QOI with this data. </a:t>
            </a:r>
          </a:p>
        </p:txBody>
      </p:sp>
      <p:sp>
        <p:nvSpPr>
          <p:cNvPr id="11" name="TextBox 10"/>
          <p:cNvSpPr txBox="1"/>
          <p:nvPr/>
        </p:nvSpPr>
        <p:spPr>
          <a:xfrm>
            <a:off x="381000" y="3769936"/>
            <a:ext cx="8305800" cy="1754326"/>
          </a:xfrm>
          <a:prstGeom prst="rect">
            <a:avLst/>
          </a:prstGeom>
          <a:noFill/>
        </p:spPr>
        <p:txBody>
          <a:bodyPr wrap="square" rtlCol="0">
            <a:spAutoFit/>
          </a:bodyPr>
          <a:lstStyle/>
          <a:p>
            <a:r>
              <a:rPr lang="en-US" dirty="0"/>
              <a:t>5 randomly selected people were asked to rate their happiness on a scale from 1 – 100 on a cloudy day and 8 randomly selected people were asked the same question on a sunny day. </a:t>
            </a:r>
          </a:p>
          <a:p>
            <a:endParaRPr lang="en-US" dirty="0"/>
          </a:p>
          <a:p>
            <a:r>
              <a:rPr lang="en-US" dirty="0"/>
              <a:t>QOI:   Is the mean happiness of individuals different on a cloudy day than a sunny day?  If possible, can we test if cloudy weather causes a change in happiness?   </a:t>
            </a:r>
          </a:p>
        </p:txBody>
      </p:sp>
    </p:spTree>
    <p:extLst>
      <p:ext uri="{BB962C8B-B14F-4D97-AF65-F5344CB8AC3E}">
        <p14:creationId xmlns:p14="http://schemas.microsoft.com/office/powerpoint/2010/main" val="4163767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15601"/>
          </a:xfrm>
        </p:spPr>
        <p:txBody>
          <a:bodyPr>
            <a:normAutofit fontScale="90000"/>
          </a:bodyPr>
          <a:lstStyle/>
          <a:p>
            <a:r>
              <a:rPr lang="en-US" dirty="0"/>
              <a:t>Happiness Study</a:t>
            </a:r>
          </a:p>
        </p:txBody>
      </p:sp>
      <p:sp>
        <p:nvSpPr>
          <p:cNvPr id="4" name="Slide Number Placeholder 3"/>
          <p:cNvSpPr>
            <a:spLocks noGrp="1"/>
          </p:cNvSpPr>
          <p:nvPr>
            <p:ph type="sldNum" sz="quarter" idx="12"/>
          </p:nvPr>
        </p:nvSpPr>
        <p:spPr>
          <a:xfrm>
            <a:off x="6548688" y="6051550"/>
            <a:ext cx="2133600" cy="365125"/>
          </a:xfrm>
        </p:spPr>
        <p:txBody>
          <a:bodyPr/>
          <a:lstStyle/>
          <a:p>
            <a:fld id="{240F1BDB-6CE4-495C-AC30-106FDA64768F}" type="slidenum">
              <a:rPr lang="en-US" smtClean="0"/>
              <a:t>56</a:t>
            </a:fld>
            <a:endParaRPr lang="en-US" dirty="0"/>
          </a:p>
        </p:txBody>
      </p:sp>
      <p:pic>
        <p:nvPicPr>
          <p:cNvPr id="5" name="Picture 4"/>
          <p:cNvPicPr>
            <a:picLocks noChangeAspect="1"/>
          </p:cNvPicPr>
          <p:nvPr/>
        </p:nvPicPr>
        <p:blipFill>
          <a:blip r:embed="rId2"/>
          <a:stretch>
            <a:fillRect/>
          </a:stretch>
        </p:blipFill>
        <p:spPr>
          <a:xfrm>
            <a:off x="376488" y="723768"/>
            <a:ext cx="3701485" cy="2383672"/>
          </a:xfrm>
          <a:prstGeom prst="rect">
            <a:avLst/>
          </a:prstGeom>
        </p:spPr>
      </p:pic>
      <p:pic>
        <p:nvPicPr>
          <p:cNvPr id="6" name="Picture 5"/>
          <p:cNvPicPr>
            <a:picLocks noChangeAspect="1"/>
          </p:cNvPicPr>
          <p:nvPr/>
        </p:nvPicPr>
        <p:blipFill>
          <a:blip r:embed="rId3"/>
          <a:stretch>
            <a:fillRect/>
          </a:stretch>
        </p:blipFill>
        <p:spPr>
          <a:xfrm>
            <a:off x="4186488" y="685800"/>
            <a:ext cx="4981575" cy="2438400"/>
          </a:xfrm>
          <a:prstGeom prst="rect">
            <a:avLst/>
          </a:prstGeom>
        </p:spPr>
      </p:pic>
      <p:sp>
        <p:nvSpPr>
          <p:cNvPr id="7" name="TextBox 6"/>
          <p:cNvSpPr txBox="1"/>
          <p:nvPr/>
        </p:nvSpPr>
        <p:spPr>
          <a:xfrm>
            <a:off x="528888" y="3048000"/>
            <a:ext cx="8077200" cy="1477328"/>
          </a:xfrm>
          <a:prstGeom prst="rect">
            <a:avLst/>
          </a:prstGeom>
          <a:noFill/>
        </p:spPr>
        <p:txBody>
          <a:bodyPr wrap="square" rtlCol="0">
            <a:spAutoFit/>
          </a:bodyPr>
          <a:lstStyle/>
          <a:p>
            <a:r>
              <a:rPr lang="en-US" b="1" dirty="0"/>
              <a:t>Normality of Distributions: </a:t>
            </a:r>
            <a:r>
              <a:rPr lang="en-US" dirty="0"/>
              <a:t>Judging from the histograms and q-q plots, there is evidence of outliers in both the Cloudy and Sunny sets.  The most pronounced outlier seems to be in the Sunny data set; thus, there is significant visual evidence against these data being normally distributed.  In addition, we are not satisfied that the t-test will be robust to this assumption since the sample sized are so small.  </a:t>
            </a:r>
          </a:p>
        </p:txBody>
      </p:sp>
      <p:sp>
        <p:nvSpPr>
          <p:cNvPr id="8" name="TextBox 7"/>
          <p:cNvSpPr txBox="1"/>
          <p:nvPr/>
        </p:nvSpPr>
        <p:spPr>
          <a:xfrm>
            <a:off x="526883" y="4525328"/>
            <a:ext cx="8077200" cy="1200329"/>
          </a:xfrm>
          <a:prstGeom prst="rect">
            <a:avLst/>
          </a:prstGeom>
          <a:noFill/>
        </p:spPr>
        <p:txBody>
          <a:bodyPr wrap="square" rtlCol="0">
            <a:spAutoFit/>
          </a:bodyPr>
          <a:lstStyle/>
          <a:p>
            <a:r>
              <a:rPr lang="en-US" b="1" dirty="0"/>
              <a:t>Equal Standard Deviations: </a:t>
            </a:r>
            <a:r>
              <a:rPr lang="en-US" dirty="0"/>
              <a:t>Judging from the histograms, q-q plots and box plots, there is significant visual evidence that the standard deviations are different.  In addition, since the sample sizes are different we know that the t-test is not robust to this assumption.  </a:t>
            </a:r>
          </a:p>
        </p:txBody>
      </p:sp>
      <p:sp>
        <p:nvSpPr>
          <p:cNvPr id="9" name="TextBox 8"/>
          <p:cNvSpPr txBox="1"/>
          <p:nvPr/>
        </p:nvSpPr>
        <p:spPr>
          <a:xfrm>
            <a:off x="528888" y="5733871"/>
            <a:ext cx="8077200" cy="369332"/>
          </a:xfrm>
          <a:prstGeom prst="rect">
            <a:avLst/>
          </a:prstGeom>
          <a:noFill/>
        </p:spPr>
        <p:txBody>
          <a:bodyPr wrap="square" rtlCol="0">
            <a:spAutoFit/>
          </a:bodyPr>
          <a:lstStyle/>
          <a:p>
            <a:r>
              <a:rPr lang="en-US" b="1" dirty="0"/>
              <a:t>Independence: </a:t>
            </a:r>
            <a:r>
              <a:rPr lang="en-US" dirty="0"/>
              <a:t>We will assume that these data are independent.  </a:t>
            </a:r>
          </a:p>
        </p:txBody>
      </p:sp>
      <p:sp>
        <p:nvSpPr>
          <p:cNvPr id="10" name="TextBox 9"/>
          <p:cNvSpPr txBox="1"/>
          <p:nvPr/>
        </p:nvSpPr>
        <p:spPr>
          <a:xfrm>
            <a:off x="528888" y="6019800"/>
            <a:ext cx="8077200" cy="646331"/>
          </a:xfrm>
          <a:prstGeom prst="rect">
            <a:avLst/>
          </a:prstGeom>
          <a:noFill/>
        </p:spPr>
        <p:txBody>
          <a:bodyPr wrap="square" rtlCol="0">
            <a:spAutoFit/>
          </a:bodyPr>
          <a:lstStyle/>
          <a:p>
            <a:r>
              <a:rPr lang="en-US" b="1" dirty="0"/>
              <a:t>The two sample t-test is not appropriate here. We should look for a different test.  </a:t>
            </a:r>
          </a:p>
          <a:p>
            <a:r>
              <a:rPr lang="en-US" b="1" dirty="0"/>
              <a:t> </a:t>
            </a:r>
            <a:endParaRPr lang="en-US" dirty="0"/>
          </a:p>
        </p:txBody>
      </p:sp>
    </p:spTree>
    <p:extLst>
      <p:ext uri="{BB962C8B-B14F-4D97-AF65-F5344CB8AC3E}">
        <p14:creationId xmlns:p14="http://schemas.microsoft.com/office/powerpoint/2010/main" val="1242250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975350"/>
            <a:ext cx="2133600" cy="365125"/>
          </a:xfrm>
        </p:spPr>
        <p:txBody>
          <a:bodyPr/>
          <a:lstStyle/>
          <a:p>
            <a:fld id="{240F1BDB-6CE4-495C-AC30-106FDA64768F}" type="slidenum">
              <a:rPr lang="en-US" smtClean="0"/>
              <a:t>57</a:t>
            </a:fld>
            <a:endParaRPr lang="en-US"/>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11" name="TextBox 10"/>
          <p:cNvSpPr txBox="1"/>
          <p:nvPr/>
        </p:nvSpPr>
        <p:spPr>
          <a:xfrm>
            <a:off x="419100" y="3228693"/>
            <a:ext cx="8305800" cy="1754326"/>
          </a:xfrm>
          <a:prstGeom prst="rect">
            <a:avLst/>
          </a:prstGeom>
          <a:noFill/>
        </p:spPr>
        <p:txBody>
          <a:bodyPr wrap="square" rtlCol="0">
            <a:spAutoFit/>
          </a:bodyPr>
          <a:lstStyle/>
          <a:p>
            <a:r>
              <a:rPr lang="en-US" dirty="0"/>
              <a:t>A large sample of mice were randomly assigned to receive a drug or a placebo. The mice’s </a:t>
            </a:r>
            <a:r>
              <a:rPr lang="en-US" dirty="0" err="1"/>
              <a:t>tcell</a:t>
            </a:r>
            <a:r>
              <a:rPr lang="en-US" dirty="0"/>
              <a:t> counts were then taken and histograms and </a:t>
            </a:r>
            <a:r>
              <a:rPr lang="en-US" dirty="0" err="1"/>
              <a:t>qq</a:t>
            </a:r>
            <a:r>
              <a:rPr lang="en-US" dirty="0"/>
              <a:t> plots are displayed above.  </a:t>
            </a:r>
          </a:p>
          <a:p>
            <a:endParaRPr lang="en-US" dirty="0"/>
          </a:p>
          <a:p>
            <a:r>
              <a:rPr lang="en-US" dirty="0"/>
              <a:t>QOI:   </a:t>
            </a:r>
            <a:r>
              <a:rPr lang="en-US" b="1" dirty="0"/>
              <a:t>Is the mean </a:t>
            </a:r>
            <a:r>
              <a:rPr lang="en-US" b="1" dirty="0" err="1"/>
              <a:t>tcell</a:t>
            </a:r>
            <a:r>
              <a:rPr lang="en-US" b="1" dirty="0"/>
              <a:t> count of mice that receive the drug greater than that of the mice that receive the placebo?  </a:t>
            </a:r>
          </a:p>
          <a:p>
            <a:r>
              <a:rPr lang="en-US" b="1" dirty="0"/>
              <a:t>Can we draw draw evidence of causality from this study?  </a:t>
            </a:r>
          </a:p>
        </p:txBody>
      </p:sp>
      <p:sp>
        <p:nvSpPr>
          <p:cNvPr id="12" name="TextBox 11"/>
          <p:cNvSpPr txBox="1"/>
          <p:nvPr/>
        </p:nvSpPr>
        <p:spPr>
          <a:xfrm>
            <a:off x="381000" y="5329019"/>
            <a:ext cx="8305800" cy="646331"/>
          </a:xfrm>
          <a:prstGeom prst="rect">
            <a:avLst/>
          </a:prstGeom>
          <a:noFill/>
        </p:spPr>
        <p:txBody>
          <a:bodyPr wrap="square" rtlCol="0">
            <a:spAutoFit/>
          </a:bodyPr>
          <a:lstStyle/>
          <a:p>
            <a:r>
              <a:rPr lang="en-US" dirty="0"/>
              <a:t>Address each assumption of the two sample t-test and then decide if the two-sample t-test appropriate to answer this QOI with this data. </a:t>
            </a:r>
          </a:p>
        </p:txBody>
      </p:sp>
    </p:spTree>
    <p:extLst>
      <p:ext uri="{BB962C8B-B14F-4D97-AF65-F5344CB8AC3E}">
        <p14:creationId xmlns:p14="http://schemas.microsoft.com/office/powerpoint/2010/main" val="1674058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975350"/>
            <a:ext cx="2133600" cy="365125"/>
          </a:xfrm>
        </p:spPr>
        <p:txBody>
          <a:bodyPr/>
          <a:lstStyle/>
          <a:p>
            <a:fld id="{240F1BDB-6CE4-495C-AC30-106FDA64768F}" type="slidenum">
              <a:rPr lang="en-US" smtClean="0"/>
              <a:t>58</a:t>
            </a:fld>
            <a:endParaRPr lang="en-US" dirty="0"/>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11" name="TextBox 10"/>
          <p:cNvSpPr txBox="1"/>
          <p:nvPr/>
        </p:nvSpPr>
        <p:spPr>
          <a:xfrm>
            <a:off x="419100" y="3228693"/>
            <a:ext cx="8305800" cy="2031325"/>
          </a:xfrm>
          <a:prstGeom prst="rect">
            <a:avLst/>
          </a:prstGeom>
          <a:noFill/>
        </p:spPr>
        <p:txBody>
          <a:bodyPr wrap="square" rtlCol="0">
            <a:spAutoFit/>
          </a:bodyPr>
          <a:lstStyle/>
          <a:p>
            <a:r>
              <a:rPr lang="en-US" dirty="0"/>
              <a:t>A large sample of mice were randomly assigned to receive a drug or a placebo (sample size n</a:t>
            </a:r>
            <a:r>
              <a:rPr lang="en-US" baseline="-25000" dirty="0"/>
              <a:t>D</a:t>
            </a:r>
            <a:r>
              <a:rPr lang="en-US" dirty="0"/>
              <a:t> = 32 and n</a:t>
            </a:r>
            <a:r>
              <a:rPr lang="en-US" baseline="-25000" dirty="0"/>
              <a:t>P</a:t>
            </a:r>
            <a:r>
              <a:rPr lang="en-US" dirty="0"/>
              <a:t> = 32). The mice’s tcell counts were then taken and histograms and q-q plots are displayed above.  </a:t>
            </a:r>
          </a:p>
          <a:p>
            <a:endParaRPr lang="en-US" dirty="0"/>
          </a:p>
          <a:p>
            <a:r>
              <a:rPr lang="en-US" dirty="0"/>
              <a:t>QOI:   </a:t>
            </a:r>
            <a:r>
              <a:rPr lang="en-US" b="1" dirty="0"/>
              <a:t>Is the mean tcell count of mice that receive the drug greater than that of the mice that receive the placebo?  </a:t>
            </a:r>
          </a:p>
          <a:p>
            <a:r>
              <a:rPr lang="en-US" b="1" dirty="0"/>
              <a:t>Can we draw draw evidence of causality from this study?  </a:t>
            </a:r>
          </a:p>
        </p:txBody>
      </p:sp>
      <p:sp>
        <p:nvSpPr>
          <p:cNvPr id="12" name="TextBox 11"/>
          <p:cNvSpPr txBox="1"/>
          <p:nvPr/>
        </p:nvSpPr>
        <p:spPr>
          <a:xfrm>
            <a:off x="381000" y="5329019"/>
            <a:ext cx="8305800" cy="646331"/>
          </a:xfrm>
          <a:prstGeom prst="rect">
            <a:avLst/>
          </a:prstGeom>
          <a:noFill/>
        </p:spPr>
        <p:txBody>
          <a:bodyPr wrap="square" rtlCol="0">
            <a:spAutoFit/>
          </a:bodyPr>
          <a:lstStyle/>
          <a:p>
            <a:r>
              <a:rPr lang="en-US" dirty="0"/>
              <a:t>Address each assumption of the two sample t-test and then decide if the two-sample t-test is appropriate to answer this QOI with this data. </a:t>
            </a:r>
          </a:p>
        </p:txBody>
      </p:sp>
    </p:spTree>
    <p:extLst>
      <p:ext uri="{BB962C8B-B14F-4D97-AF65-F5344CB8AC3E}">
        <p14:creationId xmlns:p14="http://schemas.microsoft.com/office/powerpoint/2010/main" val="3198376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782647"/>
            <a:ext cx="2133600" cy="365125"/>
          </a:xfrm>
        </p:spPr>
        <p:txBody>
          <a:bodyPr/>
          <a:lstStyle/>
          <a:p>
            <a:fld id="{240F1BDB-6CE4-495C-AC30-106FDA64768F}" type="slidenum">
              <a:rPr lang="en-US" smtClean="0"/>
              <a:t>59</a:t>
            </a:fld>
            <a:endParaRPr lang="en-US" dirty="0"/>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7" name="TextBox 6"/>
          <p:cNvSpPr txBox="1"/>
          <p:nvPr/>
        </p:nvSpPr>
        <p:spPr>
          <a:xfrm>
            <a:off x="533400" y="2931497"/>
            <a:ext cx="8077200" cy="1200329"/>
          </a:xfrm>
          <a:prstGeom prst="rect">
            <a:avLst/>
          </a:prstGeom>
          <a:noFill/>
        </p:spPr>
        <p:txBody>
          <a:bodyPr wrap="square" rtlCol="0">
            <a:spAutoFit/>
          </a:bodyPr>
          <a:lstStyle/>
          <a:p>
            <a:r>
              <a:rPr lang="en-US" b="1" dirty="0"/>
              <a:t>Normality of Distributions: </a:t>
            </a:r>
            <a:r>
              <a:rPr lang="en-US" dirty="0"/>
              <a:t>Judging from the histograms and q-q plots, there is  significant visual evidence to suggest the data come from right skewed distributions.  However, since the sample size is large n</a:t>
            </a:r>
            <a:r>
              <a:rPr lang="en-US" baseline="-25000" dirty="0"/>
              <a:t>D</a:t>
            </a:r>
            <a:r>
              <a:rPr lang="en-US" dirty="0"/>
              <a:t> = 32 and n</a:t>
            </a:r>
            <a:r>
              <a:rPr lang="en-US" baseline="-25000" dirty="0"/>
              <a:t>P</a:t>
            </a:r>
            <a:r>
              <a:rPr lang="en-US" dirty="0"/>
              <a:t> = 32 the t-test is robust to this assumption violation.  </a:t>
            </a:r>
          </a:p>
        </p:txBody>
      </p:sp>
      <p:sp>
        <p:nvSpPr>
          <p:cNvPr id="8" name="TextBox 7"/>
          <p:cNvSpPr txBox="1"/>
          <p:nvPr/>
        </p:nvSpPr>
        <p:spPr>
          <a:xfrm>
            <a:off x="533400" y="4289213"/>
            <a:ext cx="8077200" cy="923330"/>
          </a:xfrm>
          <a:prstGeom prst="rect">
            <a:avLst/>
          </a:prstGeom>
          <a:noFill/>
        </p:spPr>
        <p:txBody>
          <a:bodyPr wrap="square" rtlCol="0">
            <a:spAutoFit/>
          </a:bodyPr>
          <a:lstStyle/>
          <a:p>
            <a:r>
              <a:rPr lang="en-US" b="1" dirty="0"/>
              <a:t>Equal Standard Deviations: </a:t>
            </a:r>
            <a:r>
              <a:rPr lang="en-US" dirty="0"/>
              <a:t>There is strong visual evidence to suggest that the data come from distributions with different standard deviations.  However, since we have the same sample size in each group, the t-test is robust to this assumption violation.  </a:t>
            </a:r>
          </a:p>
        </p:txBody>
      </p:sp>
      <p:sp>
        <p:nvSpPr>
          <p:cNvPr id="9" name="TextBox 8"/>
          <p:cNvSpPr txBox="1"/>
          <p:nvPr/>
        </p:nvSpPr>
        <p:spPr>
          <a:xfrm>
            <a:off x="533400" y="5427330"/>
            <a:ext cx="8077200" cy="369332"/>
          </a:xfrm>
          <a:prstGeom prst="rect">
            <a:avLst/>
          </a:prstGeom>
          <a:noFill/>
        </p:spPr>
        <p:txBody>
          <a:bodyPr wrap="square" rtlCol="0">
            <a:spAutoFit/>
          </a:bodyPr>
          <a:lstStyle/>
          <a:p>
            <a:r>
              <a:rPr lang="en-US" b="1" dirty="0"/>
              <a:t>Independence: </a:t>
            </a:r>
            <a:r>
              <a:rPr lang="en-US" dirty="0"/>
              <a:t>We will assume that these data are independent.  </a:t>
            </a:r>
          </a:p>
        </p:txBody>
      </p:sp>
      <p:sp>
        <p:nvSpPr>
          <p:cNvPr id="10" name="TextBox 9"/>
          <p:cNvSpPr txBox="1"/>
          <p:nvPr/>
        </p:nvSpPr>
        <p:spPr>
          <a:xfrm>
            <a:off x="44116" y="5858470"/>
            <a:ext cx="9099884" cy="369332"/>
          </a:xfrm>
          <a:prstGeom prst="rect">
            <a:avLst/>
          </a:prstGeom>
          <a:noFill/>
        </p:spPr>
        <p:txBody>
          <a:bodyPr wrap="square" rtlCol="0">
            <a:spAutoFit/>
          </a:bodyPr>
          <a:lstStyle/>
          <a:p>
            <a:r>
              <a:rPr lang="en-US" b="1" dirty="0"/>
              <a:t>The two sample t-test is appropriate here. </a:t>
            </a:r>
            <a:endParaRPr lang="en-US" dirty="0"/>
          </a:p>
        </p:txBody>
      </p:sp>
    </p:spTree>
    <p:extLst>
      <p:ext uri="{BB962C8B-B14F-4D97-AF65-F5344CB8AC3E}">
        <p14:creationId xmlns:p14="http://schemas.microsoft.com/office/powerpoint/2010/main" val="694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E4A75660-F765-D04D-9B71-BCE596C9E9D8}"/>
              </a:ext>
            </a:extLst>
          </p:cNvPr>
          <p:cNvPicPr>
            <a:picLocks noChangeAspect="1"/>
          </p:cNvPicPr>
          <p:nvPr/>
        </p:nvPicPr>
        <p:blipFill>
          <a:blip r:embed="rId2"/>
          <a:stretch>
            <a:fillRect/>
          </a:stretch>
        </p:blipFill>
        <p:spPr>
          <a:xfrm>
            <a:off x="349250" y="2228850"/>
            <a:ext cx="8445500" cy="2400300"/>
          </a:xfrm>
          <a:prstGeom prst="rect">
            <a:avLst/>
          </a:prstGeom>
        </p:spPr>
      </p:pic>
      <p:sp>
        <p:nvSpPr>
          <p:cNvPr id="5" name="Oval 4">
            <a:extLst>
              <a:ext uri="{FF2B5EF4-FFF2-40B4-BE49-F238E27FC236}">
                <a16:creationId xmlns:a16="http://schemas.microsoft.com/office/drawing/2014/main" id="{22C54D0A-FD32-9449-84BA-9E36631857EB}"/>
              </a:ext>
            </a:extLst>
          </p:cNvPr>
          <p:cNvSpPr/>
          <p:nvPr/>
        </p:nvSpPr>
        <p:spPr>
          <a:xfrm>
            <a:off x="628650" y="4105078"/>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51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5055-44D9-2D4B-A752-5B6EA2598E0D}"/>
              </a:ext>
            </a:extLst>
          </p:cNvPr>
          <p:cNvSpPr>
            <a:spLocks noGrp="1"/>
          </p:cNvSpPr>
          <p:nvPr>
            <p:ph type="title"/>
          </p:nvPr>
        </p:nvSpPr>
        <p:spPr/>
        <p:txBody>
          <a:bodyPr/>
          <a:lstStyle/>
          <a:p>
            <a:r>
              <a:rPr lang="en-US" dirty="0"/>
              <a:t>End Break Out 1</a:t>
            </a:r>
          </a:p>
        </p:txBody>
      </p:sp>
      <p:sp>
        <p:nvSpPr>
          <p:cNvPr id="3" name="Content Placeholder 2">
            <a:extLst>
              <a:ext uri="{FF2B5EF4-FFF2-40B4-BE49-F238E27FC236}">
                <a16:creationId xmlns:a16="http://schemas.microsoft.com/office/drawing/2014/main" id="{BAE27473-BF13-134B-AFB1-44E4B12511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0528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BB18197-A1DF-534E-B10F-B81925E26A72}"/>
                  </a:ext>
                </a:extLst>
              </p:cNvPr>
              <p:cNvSpPr>
                <a:spLocks noGrp="1"/>
              </p:cNvSpPr>
              <p:nvPr>
                <p:ph type="title"/>
              </p:nvPr>
            </p:nvSpPr>
            <p:spPr/>
            <p:txBody>
              <a:bodyPr/>
              <a:lstStyle/>
              <a:p>
                <a:r>
                  <a:rPr lang="en-US" dirty="0"/>
                  <a:t>Activity 1 (</a:t>
                </a:r>
                <a14:m>
                  <m:oMath xmlns:m="http://schemas.openxmlformats.org/officeDocument/2006/math">
                    <m:r>
                      <a:rPr lang="en-US" i="1" smtClean="0">
                        <a:latin typeface="Cambria Math" panose="02040503050406030204" pitchFamily="18" charset="0"/>
                        <a:ea typeface="Cambria Math" panose="02040503050406030204" pitchFamily="18" charset="0"/>
                      </a:rPr>
                      <m:t>≤ </m:t>
                    </m:r>
                  </m:oMath>
                </a14:m>
                <a:r>
                  <a:rPr lang="en-US" dirty="0"/>
                  <a:t>2 hours)</a:t>
                </a:r>
              </a:p>
            </p:txBody>
          </p:sp>
        </mc:Choice>
        <mc:Fallback xmlns="">
          <p:sp>
            <p:nvSpPr>
              <p:cNvPr id="2" name="Title 1">
                <a:extLst>
                  <a:ext uri="{FF2B5EF4-FFF2-40B4-BE49-F238E27FC236}">
                    <a16:creationId xmlns:a16="http://schemas.microsoft.com/office/drawing/2014/main" id="{BBB18197-A1DF-534E-B10F-B81925E26A72}"/>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66BD897B-2EB4-494F-945D-B9059417119E}"/>
              </a:ext>
            </a:extLst>
          </p:cNvPr>
          <p:cNvSpPr>
            <a:spLocks noGrp="1"/>
          </p:cNvSpPr>
          <p:nvPr>
            <p:ph idx="1"/>
          </p:nvPr>
        </p:nvSpPr>
        <p:spPr/>
        <p:txBody>
          <a:bodyPr/>
          <a:lstStyle/>
          <a:p>
            <a:r>
              <a:rPr lang="en-US" dirty="0"/>
              <a:t>Use your knowledge from the </a:t>
            </a:r>
            <a:r>
              <a:rPr lang="en-US" dirty="0" err="1"/>
              <a:t>asynch</a:t>
            </a:r>
            <a:r>
              <a:rPr lang="en-US" dirty="0"/>
              <a:t> material and run through the following slides on conducting a </a:t>
            </a:r>
            <a:r>
              <a:rPr lang="en-US" i="1" dirty="0"/>
              <a:t>Complete Analysis.  There are 3 Examples. </a:t>
            </a:r>
            <a:endParaRPr lang="en-US" dirty="0"/>
          </a:p>
          <a:p>
            <a:r>
              <a:rPr lang="en-US" dirty="0"/>
              <a:t>You will use the same ideas to complete Question 1 following the slides.  </a:t>
            </a:r>
          </a:p>
        </p:txBody>
      </p:sp>
    </p:spTree>
    <p:extLst>
      <p:ext uri="{BB962C8B-B14F-4D97-AF65-F5344CB8AC3E}">
        <p14:creationId xmlns:p14="http://schemas.microsoft.com/office/powerpoint/2010/main" val="347836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 Complete Analysis:</a:t>
            </a:r>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62</a:t>
            </a:fld>
            <a:endParaRPr lang="en-US" dirty="0"/>
          </a:p>
        </p:txBody>
      </p:sp>
    </p:spTree>
    <p:extLst>
      <p:ext uri="{BB962C8B-B14F-4D97-AF65-F5344CB8AC3E}">
        <p14:creationId xmlns:p14="http://schemas.microsoft.com/office/powerpoint/2010/main" val="2535290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Beach Comber</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63</a:t>
            </a:fld>
            <a:endParaRPr lang="en-US" dirty="0"/>
          </a:p>
        </p:txBody>
      </p:sp>
    </p:spTree>
    <p:extLst>
      <p:ext uri="{BB962C8B-B14F-4D97-AF65-F5344CB8AC3E}">
        <p14:creationId xmlns:p14="http://schemas.microsoft.com/office/powerpoint/2010/main" val="3646232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44562"/>
          </a:xfrm>
        </p:spPr>
        <p:txBody>
          <a:bodyPr/>
          <a:lstStyle/>
          <a:p>
            <a:r>
              <a:rPr lang="en-US" dirty="0"/>
              <a:t>Example: Comber</a:t>
            </a:r>
          </a:p>
        </p:txBody>
      </p:sp>
      <p:pic>
        <p:nvPicPr>
          <p:cNvPr id="4" name="Picture 3"/>
          <p:cNvPicPr>
            <a:picLocks noChangeAspect="1"/>
          </p:cNvPicPr>
          <p:nvPr/>
        </p:nvPicPr>
        <p:blipFill>
          <a:blip r:embed="rId2"/>
          <a:stretch>
            <a:fillRect/>
          </a:stretch>
        </p:blipFill>
        <p:spPr>
          <a:xfrm>
            <a:off x="457200" y="1277436"/>
            <a:ext cx="3432211" cy="2141007"/>
          </a:xfrm>
          <a:prstGeom prst="rect">
            <a:avLst/>
          </a:prstGeom>
        </p:spPr>
      </p:pic>
      <p:pic>
        <p:nvPicPr>
          <p:cNvPr id="5" name="Picture 4"/>
          <p:cNvPicPr>
            <a:picLocks noChangeAspect="1"/>
          </p:cNvPicPr>
          <p:nvPr/>
        </p:nvPicPr>
        <p:blipFill>
          <a:blip r:embed="rId3"/>
          <a:stretch>
            <a:fillRect/>
          </a:stretch>
        </p:blipFill>
        <p:spPr>
          <a:xfrm>
            <a:off x="4724400" y="1201236"/>
            <a:ext cx="3536793" cy="2203978"/>
          </a:xfrm>
          <a:prstGeom prst="rect">
            <a:avLst/>
          </a:prstGeom>
        </p:spPr>
      </p:pic>
      <p:sp>
        <p:nvSpPr>
          <p:cNvPr id="3" name="TextBox 2"/>
          <p:cNvSpPr txBox="1"/>
          <p:nvPr/>
        </p:nvSpPr>
        <p:spPr>
          <a:xfrm>
            <a:off x="609600" y="4325025"/>
            <a:ext cx="7651593" cy="2031325"/>
          </a:xfrm>
          <a:prstGeom prst="rect">
            <a:avLst/>
          </a:prstGeom>
          <a:noFill/>
        </p:spPr>
        <p:txBody>
          <a:bodyPr wrap="square" rtlCol="0">
            <a:spAutoFit/>
          </a:bodyPr>
          <a:lstStyle/>
          <a:p>
            <a:r>
              <a:rPr lang="en-US" dirty="0"/>
              <a:t>ASSUMPTIONS:  </a:t>
            </a:r>
          </a:p>
          <a:p>
            <a:r>
              <a:rPr lang="en-US" b="1" dirty="0"/>
              <a:t>Normal Population Distribution: </a:t>
            </a:r>
            <a:r>
              <a:rPr lang="en-US" dirty="0"/>
              <a:t>Judging from the histogram and q-q plots, there is little to no evidence that the population distribution of patron ages at the Comber at 7pm is not normal.  We will assume that this distribution is normal and proceed.  </a:t>
            </a:r>
          </a:p>
          <a:p>
            <a:r>
              <a:rPr lang="en-US" b="1" dirty="0"/>
              <a:t>Independence:</a:t>
            </a:r>
            <a:r>
              <a:rPr lang="en-US" dirty="0"/>
              <a:t> These subjects were randomly selected from the population; thus, we will assume that the observations are independent.  </a:t>
            </a:r>
          </a:p>
        </p:txBody>
      </p:sp>
      <p:sp>
        <p:nvSpPr>
          <p:cNvPr id="6" name="Slide Number Placeholder 5"/>
          <p:cNvSpPr>
            <a:spLocks noGrp="1"/>
          </p:cNvSpPr>
          <p:nvPr>
            <p:ph type="sldNum" sz="quarter" idx="12"/>
          </p:nvPr>
        </p:nvSpPr>
        <p:spPr/>
        <p:txBody>
          <a:bodyPr/>
          <a:lstStyle/>
          <a:p>
            <a:fld id="{240F1BDB-6CE4-495C-AC30-106FDA64768F}" type="slidenum">
              <a:rPr lang="en-US" smtClean="0"/>
              <a:t>64</a:t>
            </a:fld>
            <a:endParaRPr lang="en-US" dirty="0"/>
          </a:p>
        </p:txBody>
      </p:sp>
      <p:sp>
        <p:nvSpPr>
          <p:cNvPr id="7" name="TextBox 6"/>
          <p:cNvSpPr txBox="1"/>
          <p:nvPr/>
        </p:nvSpPr>
        <p:spPr>
          <a:xfrm>
            <a:off x="609600" y="3540386"/>
            <a:ext cx="8229600" cy="923330"/>
          </a:xfrm>
          <a:prstGeom prst="rect">
            <a:avLst/>
          </a:prstGeom>
          <a:noFill/>
        </p:spPr>
        <p:txBody>
          <a:bodyPr wrap="square" rtlCol="0">
            <a:spAutoFit/>
          </a:bodyPr>
          <a:lstStyle/>
          <a:p>
            <a:r>
              <a:rPr lang="en-US" dirty="0"/>
              <a:t>PROBLEM STATEMENT:</a:t>
            </a:r>
          </a:p>
          <a:p>
            <a:r>
              <a:rPr lang="en-US" dirty="0"/>
              <a:t>Test the claim that the mean age of Beach Comber patrons at 7pm is different from 21.</a:t>
            </a:r>
          </a:p>
        </p:txBody>
      </p:sp>
    </p:spTree>
    <p:extLst>
      <p:ext uri="{BB962C8B-B14F-4D97-AF65-F5344CB8AC3E}">
        <p14:creationId xmlns:p14="http://schemas.microsoft.com/office/powerpoint/2010/main" val="2123143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219002"/>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219002"/>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25550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25550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13291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67821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72006" y="5127281"/>
            <a:ext cx="8779606" cy="1477328"/>
          </a:xfrm>
          <a:prstGeom prst="rect">
            <a:avLst/>
          </a:prstGeom>
          <a:noFill/>
        </p:spPr>
        <p:txBody>
          <a:bodyPr wrap="square" rtlCol="0">
            <a:spAutoFit/>
          </a:bodyPr>
          <a:lstStyle/>
          <a:p>
            <a:r>
              <a:rPr lang="en-US" dirty="0"/>
              <a:t>Step 6:  There is sufficient evidence to conclude that the true mean age of patrons at the Comber at 7pm is different from 21 (</a:t>
            </a:r>
            <a:r>
              <a:rPr lang="en-US" dirty="0">
                <a:solidFill>
                  <a:srgbClr val="FF0000"/>
                </a:solidFill>
              </a:rPr>
              <a:t>p-value =.0162 </a:t>
            </a:r>
            <a:r>
              <a:rPr lang="en-US" dirty="0"/>
              <a:t>from a t-test).  </a:t>
            </a:r>
            <a:r>
              <a:rPr lang="en-US" dirty="0">
                <a:solidFill>
                  <a:srgbClr val="FF0000"/>
                </a:solidFill>
              </a:rPr>
              <a:t>A 95% confidence interval for the mean age is (23.3, 36.4) years. </a:t>
            </a:r>
            <a:r>
              <a:rPr lang="en-US" dirty="0"/>
              <a:t> Scope: Since this was a random sample, we can generalize these findings to the entire population of Comber patrons at 7pm. Note that we have evidence to support the claim that the mean age is greater than 21 as well.</a:t>
            </a:r>
          </a:p>
        </p:txBody>
      </p:sp>
    </p:spTree>
    <p:extLst>
      <p:ext uri="{BB962C8B-B14F-4D97-AF65-F5344CB8AC3E}">
        <p14:creationId xmlns:p14="http://schemas.microsoft.com/office/powerpoint/2010/main" val="279133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Bats</a:t>
            </a:r>
          </a:p>
        </p:txBody>
      </p:sp>
      <p:pic>
        <p:nvPicPr>
          <p:cNvPr id="4" name="Picture 2"/>
          <p:cNvPicPr>
            <a:picLocks noChangeAspect="1" noChangeArrowheads="1"/>
          </p:cNvPicPr>
          <p:nvPr/>
        </p:nvPicPr>
        <p:blipFill>
          <a:blip r:embed="rId2"/>
          <a:srcRect/>
          <a:stretch>
            <a:fillRect/>
          </a:stretch>
        </p:blipFill>
        <p:spPr bwMode="auto">
          <a:xfrm>
            <a:off x="533400" y="4495800"/>
            <a:ext cx="7848600" cy="1871663"/>
          </a:xfrm>
          <a:prstGeom prst="rect">
            <a:avLst/>
          </a:prstGeom>
          <a:noFill/>
          <a:ln w="9525">
            <a:noFill/>
            <a:miter lim="800000"/>
            <a:headEnd/>
            <a:tailEnd/>
          </a:ln>
        </p:spPr>
      </p:pic>
      <p:pic>
        <p:nvPicPr>
          <p:cNvPr id="5"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828800"/>
            <a:ext cx="3273425" cy="258729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240F1BDB-6CE4-495C-AC30-106FDA64768F}" type="slidenum">
              <a:rPr lang="en-US" smtClean="0"/>
              <a:t>66</a:t>
            </a:fld>
            <a:endParaRPr lang="en-US" dirty="0"/>
          </a:p>
        </p:txBody>
      </p:sp>
    </p:spTree>
    <p:extLst>
      <p:ext uri="{BB962C8B-B14F-4D97-AF65-F5344CB8AC3E}">
        <p14:creationId xmlns:p14="http://schemas.microsoft.com/office/powerpoint/2010/main" val="3000451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Example: Bats</a:t>
            </a:r>
          </a:p>
        </p:txBody>
      </p:sp>
      <p:pic>
        <p:nvPicPr>
          <p:cNvPr id="4" name="Picture 3"/>
          <p:cNvPicPr>
            <a:picLocks noChangeAspect="1"/>
          </p:cNvPicPr>
          <p:nvPr/>
        </p:nvPicPr>
        <p:blipFill>
          <a:blip r:embed="rId2"/>
          <a:stretch>
            <a:fillRect/>
          </a:stretch>
        </p:blipFill>
        <p:spPr>
          <a:xfrm>
            <a:off x="4471654" y="1138768"/>
            <a:ext cx="4051457" cy="2518832"/>
          </a:xfrm>
          <a:prstGeom prst="rect">
            <a:avLst/>
          </a:prstGeom>
        </p:spPr>
      </p:pic>
      <p:pic>
        <p:nvPicPr>
          <p:cNvPr id="5" name="Picture 4"/>
          <p:cNvPicPr>
            <a:picLocks noChangeAspect="1"/>
          </p:cNvPicPr>
          <p:nvPr/>
        </p:nvPicPr>
        <p:blipFill>
          <a:blip r:embed="rId3"/>
          <a:stretch>
            <a:fillRect/>
          </a:stretch>
        </p:blipFill>
        <p:spPr>
          <a:xfrm>
            <a:off x="76200" y="1138769"/>
            <a:ext cx="4048125" cy="2517428"/>
          </a:xfrm>
          <a:prstGeom prst="rect">
            <a:avLst/>
          </a:prstGeom>
        </p:spPr>
      </p:pic>
      <p:sp>
        <p:nvSpPr>
          <p:cNvPr id="6" name="TextBox 5"/>
          <p:cNvSpPr txBox="1"/>
          <p:nvPr/>
        </p:nvSpPr>
        <p:spPr>
          <a:xfrm>
            <a:off x="533027" y="4648200"/>
            <a:ext cx="7877254" cy="2031325"/>
          </a:xfrm>
          <a:prstGeom prst="rect">
            <a:avLst/>
          </a:prstGeom>
          <a:noFill/>
        </p:spPr>
        <p:txBody>
          <a:bodyPr wrap="square" rtlCol="0">
            <a:spAutoFit/>
          </a:bodyPr>
          <a:lstStyle/>
          <a:p>
            <a:r>
              <a:rPr lang="en-US" dirty="0"/>
              <a:t>ASSUMPTIONS:  </a:t>
            </a:r>
          </a:p>
          <a:p>
            <a:r>
              <a:rPr lang="en-US" b="1" dirty="0"/>
              <a:t>Normal Population Distribution</a:t>
            </a:r>
            <a:r>
              <a:rPr lang="en-US" dirty="0"/>
              <a:t>: Judging from the histogram and q-q plots, there is some visual evidence of a departure from normality.   With a sample size of 15 and no extreme outliers, we will assume the distribution of sample means is well approximated by a normal distribution via the CLT and proceed with caution. </a:t>
            </a:r>
          </a:p>
          <a:p>
            <a:r>
              <a:rPr lang="en-US" b="1" dirty="0"/>
              <a:t>Independence:</a:t>
            </a:r>
            <a:r>
              <a:rPr lang="en-US" dirty="0"/>
              <a:t> Not much is known about the sampling scheme used to obtain this sample.  We will assume the observations are independent.  </a:t>
            </a:r>
          </a:p>
        </p:txBody>
      </p:sp>
      <p:sp>
        <p:nvSpPr>
          <p:cNvPr id="3" name="Slide Number Placeholder 2"/>
          <p:cNvSpPr>
            <a:spLocks noGrp="1"/>
          </p:cNvSpPr>
          <p:nvPr>
            <p:ph type="sldNum" sz="quarter" idx="12"/>
          </p:nvPr>
        </p:nvSpPr>
        <p:spPr/>
        <p:txBody>
          <a:bodyPr/>
          <a:lstStyle/>
          <a:p>
            <a:fld id="{240F1BDB-6CE4-495C-AC30-106FDA64768F}" type="slidenum">
              <a:rPr lang="en-US" smtClean="0"/>
              <a:t>67</a:t>
            </a:fld>
            <a:endParaRPr lang="en-US" dirty="0"/>
          </a:p>
        </p:txBody>
      </p:sp>
      <p:sp>
        <p:nvSpPr>
          <p:cNvPr id="7" name="TextBox 6"/>
          <p:cNvSpPr txBox="1"/>
          <p:nvPr/>
        </p:nvSpPr>
        <p:spPr>
          <a:xfrm>
            <a:off x="469232" y="3733800"/>
            <a:ext cx="7913511" cy="646331"/>
          </a:xfrm>
          <a:prstGeom prst="rect">
            <a:avLst/>
          </a:prstGeom>
          <a:noFill/>
        </p:spPr>
        <p:txBody>
          <a:bodyPr wrap="square" rtlCol="0">
            <a:spAutoFit/>
          </a:bodyPr>
          <a:lstStyle/>
          <a:p>
            <a:r>
              <a:rPr lang="en-US" dirty="0"/>
              <a:t>PROBLEM STATEMENT: </a:t>
            </a:r>
          </a:p>
          <a:p>
            <a:r>
              <a:rPr lang="en-US" dirty="0"/>
              <a:t>Test the claim that the mean weight of the bumble bee bat is different from 1.8 g. </a:t>
            </a:r>
          </a:p>
        </p:txBody>
      </p:sp>
    </p:spTree>
    <p:extLst>
      <p:ext uri="{BB962C8B-B14F-4D97-AF65-F5344CB8AC3E}">
        <p14:creationId xmlns:p14="http://schemas.microsoft.com/office/powerpoint/2010/main" val="3187863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202" name="Text Box 6"/>
              <p:cNvSpPr txBox="1">
                <a:spLocks noChangeArrowheads="1"/>
              </p:cNvSpPr>
              <p:nvPr/>
            </p:nvSpPr>
            <p:spPr bwMode="auto">
              <a:xfrm>
                <a:off x="144939" y="3207119"/>
                <a:ext cx="1516064" cy="1971676"/>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𝜶</m:t>
                    </m:r>
                  </m:oMath>
                </a14:m>
                <a:r>
                  <a:rPr lang="en-US" sz="2400" b="1" dirty="0">
                    <a:solidFill>
                      <a:schemeClr val="tx2"/>
                    </a:solidFill>
                    <a:sym typeface="Symbol" charset="2"/>
                  </a:rPr>
                  <a:t> = 0.05</a:t>
                </a:r>
              </a:p>
              <a:p>
                <a14:m>
                  <m:oMath xmlns:m="http://schemas.openxmlformats.org/officeDocument/2006/math">
                    <m:acc>
                      <m:accPr>
                        <m:chr m:val="̅"/>
                        <m:ctrlPr>
                          <a:rPr lang="en-US" sz="2400" b="1" i="1" smtClean="0">
                            <a:solidFill>
                              <a:schemeClr val="tx2"/>
                            </a:solidFill>
                            <a:latin typeface="Cambria Math" panose="02040503050406030204" pitchFamily="18" charset="0"/>
                            <a:sym typeface="Symbol" charset="2"/>
                          </a:rPr>
                        </m:ctrlPr>
                      </m:accPr>
                      <m:e>
                        <m:r>
                          <a:rPr lang="en-US" sz="2400" b="1" i="1" smtClean="0">
                            <a:solidFill>
                              <a:schemeClr val="tx2"/>
                            </a:solidFill>
                            <a:latin typeface="Cambria Math" panose="02040503050406030204" pitchFamily="18" charset="0"/>
                            <a:sym typeface="Symbol" charset="2"/>
                          </a:rPr>
                          <m:t>𝒙</m:t>
                        </m:r>
                      </m:e>
                    </m:acc>
                  </m:oMath>
                </a14:m>
                <a:r>
                  <a:rPr lang="en-US" sz="2400" b="1" dirty="0">
                    <a:solidFill>
                      <a:schemeClr val="tx2"/>
                    </a:solidFill>
                    <a:sym typeface="Symbol" charset="2"/>
                  </a:rPr>
                  <a:t>= 1.713</a:t>
                </a:r>
              </a:p>
              <a:p>
                <a:r>
                  <a:rPr lang="en-US" sz="2400" b="1" dirty="0">
                    <a:solidFill>
                      <a:schemeClr val="tx2"/>
                    </a:solidFill>
                    <a:sym typeface="Symbol" charset="2"/>
                  </a:rPr>
                  <a:t>s = .2588</a:t>
                </a:r>
              </a:p>
            </p:txBody>
          </p:sp>
        </mc:Choice>
        <mc:Fallback xmlns="">
          <p:sp>
            <p:nvSpPr>
              <p:cNvPr id="8202" name="Text Box 6"/>
              <p:cNvSpPr txBox="1">
                <a:spLocks noRot="1" noChangeAspect="1" noMove="1" noResize="1" noEditPoints="1" noAdjustHandles="1" noChangeArrowheads="1" noChangeShapeType="1" noTextEdit="1"/>
              </p:cNvSpPr>
              <p:nvPr/>
            </p:nvSpPr>
            <p:spPr bwMode="auto">
              <a:xfrm>
                <a:off x="144939" y="3207119"/>
                <a:ext cx="1516064" cy="1971676"/>
              </a:xfrm>
              <a:prstGeom prst="rect">
                <a:avLst/>
              </a:prstGeom>
              <a:blipFill rotWithShape="0">
                <a:blip r:embed="rId3"/>
                <a:stretch>
                  <a:fillRect l="-6452" t="-1235" r="-5242" b="-5556"/>
                </a:stretch>
              </a:blipFill>
              <a:ln w="12700">
                <a:noFill/>
                <a:miter lim="800000"/>
                <a:headEnd/>
                <a:tailEnd/>
              </a:ln>
            </p:spPr>
            <p:txBody>
              <a:bodyPr/>
              <a:lstStyle/>
              <a:p>
                <a:r>
                  <a:rPr lang="en-US">
                    <a:noFill/>
                  </a:rPr>
                  <a:t> </a:t>
                </a:r>
              </a:p>
            </p:txBody>
          </p:sp>
        </mc:Fallback>
      </mc:AlternateContent>
      <p:sp>
        <p:nvSpPr>
          <p:cNvPr id="8" name="Text Box 49"/>
          <p:cNvSpPr txBox="1">
            <a:spLocks noChangeArrowheads="1"/>
          </p:cNvSpPr>
          <p:nvPr/>
        </p:nvSpPr>
        <p:spPr bwMode="auto">
          <a:xfrm>
            <a:off x="2190365" y="4864705"/>
            <a:ext cx="1368948" cy="369332"/>
          </a:xfrm>
          <a:prstGeom prst="rect">
            <a:avLst/>
          </a:prstGeom>
          <a:noFill/>
          <a:ln w="12700">
            <a:noFill/>
            <a:miter lim="800000"/>
            <a:headEnd/>
            <a:tailEnd/>
          </a:ln>
        </p:spPr>
        <p:txBody>
          <a:bodyPr wrap="square" anchor="ctr">
            <a:prstTxWarp prst="textNoShape">
              <a:avLst/>
            </a:prstTxWarp>
            <a:spAutoFit/>
          </a:bodyPr>
          <a:lstStyle/>
          <a:p>
            <a:r>
              <a:rPr lang="en-US" b="1" i="1" dirty="0">
                <a:solidFill>
                  <a:schemeClr val="tx2"/>
                </a:solidFill>
              </a:rPr>
              <a:t>t = -1.297</a:t>
            </a:r>
            <a:endParaRPr lang="en-US" dirty="0">
              <a:latin typeface="Times New Roman" charset="0"/>
            </a:endParaRPr>
          </a:p>
        </p:txBody>
      </p:sp>
      <p:sp>
        <p:nvSpPr>
          <p:cNvPr id="9" name="Text Box 50"/>
          <p:cNvSpPr txBox="1">
            <a:spLocks noChangeArrowheads="1"/>
          </p:cNvSpPr>
          <p:nvPr/>
        </p:nvSpPr>
        <p:spPr bwMode="auto">
          <a:xfrm>
            <a:off x="1551400" y="4573428"/>
            <a:ext cx="1532659" cy="369332"/>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b="1" dirty="0"/>
              <a:t>Test Statistic</a:t>
            </a:r>
          </a:p>
        </p:txBody>
      </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sp>
        <p:nvSpPr>
          <p:cNvPr id="12" name="Text Box 53"/>
          <p:cNvSpPr txBox="1">
            <a:spLocks noChangeArrowheads="1"/>
          </p:cNvSpPr>
          <p:nvPr/>
        </p:nvSpPr>
        <p:spPr bwMode="auto">
          <a:xfrm>
            <a:off x="6502932" y="4490606"/>
            <a:ext cx="2514600" cy="457200"/>
          </a:xfrm>
          <a:prstGeom prst="rect">
            <a:avLst/>
          </a:prstGeom>
          <a:noFill/>
          <a:ln w="12700">
            <a:noFill/>
            <a:miter lim="800000"/>
            <a:headEnd/>
            <a:tailEnd/>
          </a:ln>
        </p:spPr>
        <p:txBody>
          <a:bodyPr anchor="ctr">
            <a:prstTxWarp prst="textNoShape">
              <a:avLst/>
            </a:prstTxWarp>
            <a:spAutoFit/>
          </a:bodyPr>
          <a:lstStyle/>
          <a:p>
            <a:pPr algn="ctr"/>
            <a:r>
              <a:rPr lang="en-US" sz="2400" b="1" i="1" dirty="0">
                <a:solidFill>
                  <a:schemeClr val="tx2"/>
                </a:solidFill>
              </a:rPr>
              <a:t>Fail to Reject H</a:t>
            </a:r>
            <a:r>
              <a:rPr lang="en-US" sz="2400" b="1" i="1" baseline="-25000" dirty="0">
                <a:solidFill>
                  <a:schemeClr val="tx2"/>
                </a:solidFill>
              </a:rPr>
              <a:t>0</a:t>
            </a:r>
            <a:endParaRPr lang="en-US" sz="2400" b="1" i="1" baseline="-25000" dirty="0">
              <a:solidFill>
                <a:schemeClr val="tx2"/>
              </a:solidFill>
              <a:ea typeface="Arial" charset="0"/>
              <a:cs typeface="Arial" charset="0"/>
            </a:endParaRPr>
          </a:p>
        </p:txBody>
      </p:sp>
      <p:sp>
        <p:nvSpPr>
          <p:cNvPr id="13" name="Text Box 54"/>
          <p:cNvSpPr txBox="1">
            <a:spLocks noChangeArrowheads="1"/>
          </p:cNvSpPr>
          <p:nvPr/>
        </p:nvSpPr>
        <p:spPr bwMode="auto">
          <a:xfrm>
            <a:off x="-81383" y="5161331"/>
            <a:ext cx="9225383"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 g (p-value = .2155 from a t-test).  A 95% confidence interval is (1.57, 1.8566) grams.  The problem was ambiguous on the randomness of the sample; thus, we will assume that it was not a random sample, which makes inference to all bats strictly speculative. </a:t>
            </a:r>
          </a:p>
        </p:txBody>
      </p:sp>
      <p:sp>
        <p:nvSpPr>
          <p:cNvPr id="14" name="Text Box 21"/>
          <p:cNvSpPr txBox="1">
            <a:spLocks noChangeArrowheads="1"/>
          </p:cNvSpPr>
          <p:nvPr/>
        </p:nvSpPr>
        <p:spPr bwMode="auto">
          <a:xfrm>
            <a:off x="3869138" y="4461980"/>
            <a:ext cx="3058686" cy="45720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400" b="1" dirty="0"/>
              <a:t>P-value: .2155 &gt; .05</a:t>
            </a:r>
          </a:p>
        </p:txBody>
      </p:sp>
      <p:pic>
        <p:nvPicPr>
          <p:cNvPr id="1026" name="Picture 2" descr="http://www.nationmultimedia.com/top40/media/img/size1/2012/03/01/cdeh6bb7khegcfahb8g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68702" y="3257346"/>
            <a:ext cx="3401759" cy="1176008"/>
          </a:xfrm>
          <a:prstGeom prst="rect">
            <a:avLst/>
          </a:prstGeom>
        </p:spPr>
      </p:pic>
      <p:pic>
        <p:nvPicPr>
          <p:cNvPr id="4" name="Picture 3"/>
          <p:cNvPicPr>
            <a:picLocks noChangeAspect="1"/>
          </p:cNvPicPr>
          <p:nvPr/>
        </p:nvPicPr>
        <p:blipFill>
          <a:blip r:embed="rId6"/>
          <a:stretch>
            <a:fillRect/>
          </a:stretch>
        </p:blipFill>
        <p:spPr>
          <a:xfrm>
            <a:off x="4101837" y="3756423"/>
            <a:ext cx="711725" cy="483973"/>
          </a:xfrm>
          <a:prstGeom prst="rect">
            <a:avLst/>
          </a:prstGeom>
        </p:spPr>
      </p:pic>
      <p:pic>
        <p:nvPicPr>
          <p:cNvPr id="5" name="Picture 4"/>
          <p:cNvPicPr>
            <a:picLocks noChangeAspect="1"/>
          </p:cNvPicPr>
          <p:nvPr/>
        </p:nvPicPr>
        <p:blipFill>
          <a:blip r:embed="rId7"/>
          <a:stretch>
            <a:fillRect/>
          </a:stretch>
        </p:blipFill>
        <p:spPr>
          <a:xfrm>
            <a:off x="1637906" y="3598176"/>
            <a:ext cx="2275228" cy="960939"/>
          </a:xfrm>
          <a:prstGeom prst="rect">
            <a:avLst/>
          </a:prstGeom>
        </p:spPr>
      </p:pic>
      <p:sp>
        <p:nvSpPr>
          <p:cNvPr id="6" name="Slide Number Placeholder 5"/>
          <p:cNvSpPr>
            <a:spLocks noGrp="1"/>
          </p:cNvSpPr>
          <p:nvPr>
            <p:ph type="sldNum" sz="quarter" idx="12"/>
          </p:nvPr>
        </p:nvSpPr>
        <p:spPr/>
        <p:txBody>
          <a:bodyPr/>
          <a:lstStyle/>
          <a:p>
            <a:fld id="{240F1BDB-6CE4-495C-AC30-106FDA64768F}" type="slidenum">
              <a:rPr lang="en-US" smtClean="0"/>
              <a:t>68</a:t>
            </a:fld>
            <a:endParaRPr lang="en-US" dirty="0"/>
          </a:p>
        </p:txBody>
      </p:sp>
    </p:spTree>
    <p:extLst>
      <p:ext uri="{BB962C8B-B14F-4D97-AF65-F5344CB8AC3E}">
        <p14:creationId xmlns:p14="http://schemas.microsoft.com/office/powerpoint/2010/main" val="239525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 calcmode="lin" valueType="num">
                                      <p:cBhvr additive="base">
                                        <p:cTn id="5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15962"/>
          </a:xfrm>
        </p:spPr>
        <p:txBody>
          <a:bodyPr>
            <a:normAutofit/>
          </a:bodyPr>
          <a:lstStyle/>
          <a:p>
            <a:r>
              <a:rPr lang="en-US" dirty="0"/>
              <a:t>FULL EXAMPLE: CREATIVITY STUDY!</a:t>
            </a:r>
          </a:p>
        </p:txBody>
      </p:sp>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022" b="-9934"/>
                </a:stretch>
              </a:blipFill>
            </p:spPr>
            <p:txBody>
              <a:bodyPr/>
              <a:lstStyle/>
              <a:p>
                <a:r>
                  <a:rPr lang="en-US">
                    <a:noFill/>
                  </a:rPr>
                  <a:t> </a:t>
                </a:r>
              </a:p>
            </p:txBody>
          </p:sp>
        </mc:Fallback>
      </mc:AlternateContent>
      <p:pic>
        <p:nvPicPr>
          <p:cNvPr id="10"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l="22171" r="16775"/>
          <a:stretch/>
        </p:blipFill>
        <p:spPr>
          <a:xfrm>
            <a:off x="3116904" y="1862878"/>
            <a:ext cx="2910192" cy="4766522"/>
          </a:xfrm>
          <a:prstGeom prst="rect">
            <a:avLst/>
          </a:prstGeom>
        </p:spPr>
      </p:pic>
    </p:spTree>
    <p:extLst>
      <p:ext uri="{BB962C8B-B14F-4D97-AF65-F5344CB8AC3E}">
        <p14:creationId xmlns:p14="http://schemas.microsoft.com/office/powerpoint/2010/main" val="126199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4</a:t>
            </a:r>
          </a:p>
        </p:txBody>
      </p:sp>
      <p:pic>
        <p:nvPicPr>
          <p:cNvPr id="4" name="Picture 3">
            <a:extLst>
              <a:ext uri="{FF2B5EF4-FFF2-40B4-BE49-F238E27FC236}">
                <a16:creationId xmlns:a16="http://schemas.microsoft.com/office/drawing/2014/main" id="{DF1879BC-4B79-DD43-AD0F-97FD41D1B5F3}"/>
              </a:ext>
            </a:extLst>
          </p:cNvPr>
          <p:cNvPicPr>
            <a:picLocks noChangeAspect="1"/>
          </p:cNvPicPr>
          <p:nvPr/>
        </p:nvPicPr>
        <p:blipFill>
          <a:blip r:embed="rId2"/>
          <a:stretch>
            <a:fillRect/>
          </a:stretch>
        </p:blipFill>
        <p:spPr>
          <a:xfrm>
            <a:off x="361950" y="1465229"/>
            <a:ext cx="8420100" cy="4686300"/>
          </a:xfrm>
          <a:prstGeom prst="rect">
            <a:avLst/>
          </a:prstGeom>
        </p:spPr>
      </p:pic>
      <p:sp>
        <p:nvSpPr>
          <p:cNvPr id="5" name="Oval 4">
            <a:extLst>
              <a:ext uri="{FF2B5EF4-FFF2-40B4-BE49-F238E27FC236}">
                <a16:creationId xmlns:a16="http://schemas.microsoft.com/office/drawing/2014/main" id="{71E59720-743F-734F-8B3D-3C6DBD777543}"/>
              </a:ext>
            </a:extLst>
          </p:cNvPr>
          <p:cNvSpPr/>
          <p:nvPr/>
        </p:nvSpPr>
        <p:spPr>
          <a:xfrm>
            <a:off x="706470" y="4552550"/>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0981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2362200"/>
              </a:xfrm>
            </p:spPr>
            <p:txBody>
              <a:bodyPr>
                <a:normAutofit/>
              </a:bodyPr>
              <a:lstStyle/>
              <a:p>
                <a:pPr marL="0" indent="0">
                  <a:buNone/>
                </a:pPr>
                <a:r>
                  <a:rPr lang="en-US" b="1" dirty="0"/>
                  <a:t>State the Problem: </a:t>
                </a:r>
                <a:r>
                  <a:rPr lang="en-US" dirty="0"/>
                  <a:t>We would like to test the claim that the mean score of the Intrinsic group is different than that of the Extrinsic group</a:t>
                </a:r>
                <a14:m>
                  <m:oMath xmlns:m="http://schemas.openxmlformats.org/officeDocument/2006/math">
                    <m:r>
                      <a:rPr lang="en-US" i="1">
                        <a:latin typeface="Cambria Math"/>
                      </a:rPr>
                      <m:t>.</m:t>
                    </m:r>
                  </m:oMath>
                </a14:m>
                <a:r>
                  <a:rPr lang="en-US" dirty="0"/>
                  <a:t> </a:t>
                </a:r>
              </a:p>
              <a:p>
                <a:pPr marL="0" indent="0">
                  <a:buNone/>
                </a:pPr>
                <a:r>
                  <a:rPr lang="en-US" b="1" dirty="0"/>
                  <a:t>Check Assumptions:</a:t>
                </a:r>
              </a:p>
              <a:p>
                <a:pPr marL="0" indent="0">
                  <a:buNone/>
                </a:pPr>
                <a:r>
                  <a:rPr lang="en-US" dirty="0"/>
                  <a:t>1. </a:t>
                </a:r>
                <a:r>
                  <a:rPr lang="en-US" dirty="0">
                    <a:solidFill>
                      <a:srgbClr val="0070C0"/>
                    </a:solidFill>
                  </a:rPr>
                  <a:t>Normally Distributed Populations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2362200"/>
              </a:xfrm>
              <a:blipFill>
                <a:blip r:embed="rId2"/>
                <a:stretch>
                  <a:fillRect l="-1698" t="-3743" r="-1389" b="-26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40F1BDB-6CE4-495C-AC30-106FDA64768F}" type="slidenum">
              <a:rPr lang="en-US" smtClean="0"/>
              <a:t>70</a:t>
            </a:fld>
            <a:endParaRPr lang="en-US" dirty="0"/>
          </a:p>
        </p:txBody>
      </p:sp>
    </p:spTree>
    <p:extLst>
      <p:ext uri="{BB962C8B-B14F-4D97-AF65-F5344CB8AC3E}">
        <p14:creationId xmlns:p14="http://schemas.microsoft.com/office/powerpoint/2010/main" val="1361880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5256181"/>
            <a:ext cx="8229600" cy="1524000"/>
          </a:xfrm>
        </p:spPr>
        <p:txBody>
          <a:bodyPr>
            <a:normAutofit lnSpcReduction="1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fld id="{240F1BDB-6CE4-495C-AC30-106FDA64768F}" type="slidenum">
              <a:rPr lang="en-US" smtClean="0"/>
              <a:t>71</a:t>
            </a:fld>
            <a:endParaRPr lang="en-US" dirty="0"/>
          </a:p>
        </p:txBody>
      </p:sp>
      <p:pic>
        <p:nvPicPr>
          <p:cNvPr id="6" name="Picture 5"/>
          <p:cNvPicPr>
            <a:picLocks noChangeAspect="1"/>
          </p:cNvPicPr>
          <p:nvPr/>
        </p:nvPicPr>
        <p:blipFill>
          <a:blip r:embed="rId2"/>
          <a:stretch>
            <a:fillRect/>
          </a:stretch>
        </p:blipFill>
        <p:spPr>
          <a:xfrm>
            <a:off x="1400175" y="1522381"/>
            <a:ext cx="6343650" cy="3626354"/>
          </a:xfrm>
          <a:prstGeom prst="rect">
            <a:avLst/>
          </a:prstGeom>
        </p:spPr>
      </p:pic>
    </p:spTree>
    <p:extLst>
      <p:ext uri="{BB962C8B-B14F-4D97-AF65-F5344CB8AC3E}">
        <p14:creationId xmlns:p14="http://schemas.microsoft.com/office/powerpoint/2010/main" val="1784233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92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fld id="{240F1BDB-6CE4-495C-AC30-106FDA64768F}" type="slidenum">
              <a:rPr lang="en-US" smtClean="0"/>
              <a:t>72</a:t>
            </a:fld>
            <a:endParaRPr lang="en-US" dirty="0"/>
          </a:p>
        </p:txBody>
      </p:sp>
      <p:pic>
        <p:nvPicPr>
          <p:cNvPr id="6" name="Picture 5"/>
          <p:cNvPicPr>
            <a:picLocks noChangeAspect="1"/>
          </p:cNvPicPr>
          <p:nvPr/>
        </p:nvPicPr>
        <p:blipFill>
          <a:blip r:embed="rId2"/>
          <a:stretch>
            <a:fillRect/>
          </a:stretch>
        </p:blipFill>
        <p:spPr>
          <a:xfrm>
            <a:off x="2203165" y="1393575"/>
            <a:ext cx="4737669" cy="3590925"/>
          </a:xfrm>
          <a:prstGeom prst="rect">
            <a:avLst/>
          </a:prstGeom>
        </p:spPr>
      </p:pic>
    </p:spTree>
    <p:extLst>
      <p:ext uri="{BB962C8B-B14F-4D97-AF65-F5344CB8AC3E}">
        <p14:creationId xmlns:p14="http://schemas.microsoft.com/office/powerpoint/2010/main" val="67183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r>
              <a:rPr lang="en-US" dirty="0"/>
              <a:t>Visual inspection of the histograms and q-q plots of each population are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fld id="{240F1BDB-6CE4-495C-AC30-106FDA64768F}" type="slidenum">
              <a:rPr lang="en-US" smtClean="0"/>
              <a:t>73</a:t>
            </a:fld>
            <a:endParaRPr lang="en-US" dirty="0"/>
          </a:p>
        </p:txBody>
      </p:sp>
      <p:pic>
        <p:nvPicPr>
          <p:cNvPr id="9" name="Picture 8"/>
          <p:cNvPicPr>
            <a:picLocks noChangeAspect="1"/>
          </p:cNvPicPr>
          <p:nvPr/>
        </p:nvPicPr>
        <p:blipFill>
          <a:blip r:embed="rId2"/>
          <a:stretch>
            <a:fillRect/>
          </a:stretch>
        </p:blipFill>
        <p:spPr>
          <a:xfrm>
            <a:off x="381000" y="1503195"/>
            <a:ext cx="3861855" cy="2927100"/>
          </a:xfrm>
          <a:prstGeom prst="rect">
            <a:avLst/>
          </a:prstGeom>
        </p:spPr>
      </p:pic>
      <p:pic>
        <p:nvPicPr>
          <p:cNvPr id="10" name="Picture 9"/>
          <p:cNvPicPr>
            <a:picLocks noChangeAspect="1"/>
          </p:cNvPicPr>
          <p:nvPr/>
        </p:nvPicPr>
        <p:blipFill>
          <a:blip r:embed="rId3"/>
          <a:stretch>
            <a:fillRect/>
          </a:stretch>
        </p:blipFill>
        <p:spPr>
          <a:xfrm>
            <a:off x="4495800" y="1668118"/>
            <a:ext cx="4543425" cy="2597254"/>
          </a:xfrm>
          <a:prstGeom prst="rect">
            <a:avLst/>
          </a:prstGeom>
        </p:spPr>
      </p:pic>
    </p:spTree>
    <p:extLst>
      <p:ext uri="{BB962C8B-B14F-4D97-AF65-F5344CB8AC3E}">
        <p14:creationId xmlns:p14="http://schemas.microsoft.com/office/powerpoint/2010/main" val="797421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1"/>
            <a:ext cx="8229600" cy="2362200"/>
          </a:xfrm>
        </p:spPr>
        <p:txBody>
          <a:bodyPr>
            <a:normAutofit fontScale="92500" lnSpcReduction="20000"/>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solidFill>
                  <a:srgbClr val="0070C0"/>
                </a:solidFill>
              </a:rPr>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74</a:t>
            </a:fld>
            <a:endParaRPr lang="en-US" dirty="0"/>
          </a:p>
        </p:txBody>
      </p:sp>
    </p:spTree>
    <p:extLst>
      <p:ext uri="{BB962C8B-B14F-4D97-AF65-F5344CB8AC3E}">
        <p14:creationId xmlns:p14="http://schemas.microsoft.com/office/powerpoint/2010/main" val="2718948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0" y="5525098"/>
            <a:ext cx="8991600" cy="1200329"/>
          </a:xfrm>
          <a:prstGeom prst="rect">
            <a:avLst/>
          </a:prstGeom>
        </p:spPr>
        <p:txBody>
          <a:bodyPr wrap="square">
            <a:spAutoFit/>
          </a:bodyPr>
          <a:lstStyle/>
          <a:p>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1" y="3886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75</a:t>
            </a:fld>
            <a:endParaRPr lang="en-US" dirty="0"/>
          </a:p>
        </p:txBody>
      </p:sp>
      <p:pic>
        <p:nvPicPr>
          <p:cNvPr id="8" name="Picture 7"/>
          <p:cNvPicPr>
            <a:picLocks noChangeAspect="1"/>
          </p:cNvPicPr>
          <p:nvPr/>
        </p:nvPicPr>
        <p:blipFill>
          <a:blip r:embed="rId3"/>
          <a:stretch>
            <a:fillRect/>
          </a:stretch>
        </p:blipFill>
        <p:spPr>
          <a:xfrm>
            <a:off x="3180325" y="1001963"/>
            <a:ext cx="2829065" cy="2144295"/>
          </a:xfrm>
          <a:prstGeom prst="rect">
            <a:avLst/>
          </a:prstGeom>
        </p:spPr>
      </p:pic>
    </p:spTree>
    <p:extLst>
      <p:ext uri="{BB962C8B-B14F-4D97-AF65-F5344CB8AC3E}">
        <p14:creationId xmlns:p14="http://schemas.microsoft.com/office/powerpoint/2010/main" val="760222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524000"/>
            <a:ext cx="8229600" cy="3657599"/>
          </a:xfrm>
        </p:spPr>
        <p:txBody>
          <a:bodyPr>
            <a:normAutofit/>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solidFill>
                  <a:srgbClr val="0070C0"/>
                </a:solidFill>
              </a:rPr>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76</a:t>
            </a:fld>
            <a:endParaRPr lang="en-US" dirty="0"/>
          </a:p>
        </p:txBody>
      </p:sp>
    </p:spTree>
    <p:extLst>
      <p:ext uri="{BB962C8B-B14F-4D97-AF65-F5344CB8AC3E}">
        <p14:creationId xmlns:p14="http://schemas.microsoft.com/office/powerpoint/2010/main" val="618180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consisted of volunteers and thus subjects may not be independent of one another.  We will assume independence and proceed with caution.  </a:t>
            </a:r>
          </a:p>
        </p:txBody>
      </p:sp>
      <p:sp>
        <p:nvSpPr>
          <p:cNvPr id="4" name="Slide Number Placeholder 3"/>
          <p:cNvSpPr>
            <a:spLocks noGrp="1"/>
          </p:cNvSpPr>
          <p:nvPr>
            <p:ph type="sldNum" sz="quarter" idx="12"/>
          </p:nvPr>
        </p:nvSpPr>
        <p:spPr/>
        <p:txBody>
          <a:bodyPr/>
          <a:lstStyle/>
          <a:p>
            <a:fld id="{240F1BDB-6CE4-495C-AC30-106FDA64768F}" type="slidenum">
              <a:rPr lang="en-US" smtClean="0"/>
              <a:t>77</a:t>
            </a:fld>
            <a:endParaRPr lang="en-US" dirty="0"/>
          </a:p>
        </p:txBody>
      </p:sp>
    </p:spTree>
    <p:extLst>
      <p:ext uri="{BB962C8B-B14F-4D97-AF65-F5344CB8AC3E}">
        <p14:creationId xmlns:p14="http://schemas.microsoft.com/office/powerpoint/2010/main" val="3154058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92500" lnSpcReduction="1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a:t>
            </a:r>
            <a:r>
              <a:rPr lang="en-US" dirty="0">
                <a:solidFill>
                  <a:srgbClr val="0070C0"/>
                </a:solidFill>
              </a:rPr>
              <a:t>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78</a:t>
            </a:fld>
            <a:endParaRPr lang="en-US" dirty="0"/>
          </a:p>
        </p:txBody>
      </p:sp>
    </p:spTree>
    <p:extLst>
      <p:ext uri="{BB962C8B-B14F-4D97-AF65-F5344CB8AC3E}">
        <p14:creationId xmlns:p14="http://schemas.microsoft.com/office/powerpoint/2010/main" val="3271651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2006" y="3839560"/>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0.0054&lt; .01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sample mean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  So we Reject this assumption.  That is, we REJECT Ho.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rotWithShape="0">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9" y="1133812"/>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553952" cy="639983"/>
              </a:xfrm>
              <a:prstGeom prst="rect">
                <a:avLst/>
              </a:prstGeom>
              <a:blipFill rotWithShape="0">
                <a:blip r:embed="rId3"/>
                <a:stretch>
                  <a:fillRect l="-2353" b="-10476"/>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729522" y="2270059"/>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6"/>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350062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B8547-C77E-F341-913C-954B37918AD2}"/>
              </a:ext>
            </a:extLst>
          </p:cNvPr>
          <p:cNvSpPr>
            <a:spLocks noGrp="1"/>
          </p:cNvSpPr>
          <p:nvPr>
            <p:ph type="title"/>
          </p:nvPr>
        </p:nvSpPr>
        <p:spPr/>
        <p:txBody>
          <a:bodyPr/>
          <a:lstStyle/>
          <a:p>
            <a:r>
              <a:rPr lang="en-US" dirty="0"/>
              <a:t>End Quick Quiz Questions (QQQs) </a:t>
            </a:r>
          </a:p>
        </p:txBody>
      </p:sp>
      <p:sp>
        <p:nvSpPr>
          <p:cNvPr id="3" name="Content Placeholder 2">
            <a:extLst>
              <a:ext uri="{FF2B5EF4-FFF2-40B4-BE49-F238E27FC236}">
                <a16:creationId xmlns:a16="http://schemas.microsoft.com/office/drawing/2014/main" id="{927A1F37-4C89-DE4A-9DA9-11EEB78CC8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73978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92500" lnSpcReduction="2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80</a:t>
            </a:fld>
            <a:endParaRPr lang="en-US" dirty="0"/>
          </a:p>
        </p:txBody>
      </p:sp>
    </p:spTree>
    <p:extLst>
      <p:ext uri="{BB962C8B-B14F-4D97-AF65-F5344CB8AC3E}">
        <p14:creationId xmlns:p14="http://schemas.microsoft.com/office/powerpoint/2010/main" val="32577403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450"/>
            <a:ext cx="8229600" cy="457200"/>
          </a:xfrm>
        </p:spPr>
        <p:txBody>
          <a:bodyPr>
            <a:normAutofit fontScale="90000"/>
          </a:bodyPr>
          <a:lstStyle/>
          <a:p>
            <a:r>
              <a:rPr lang="en-US" dirty="0"/>
              <a:t>Let’s Fill in the P-value (and add a CI)!</a:t>
            </a:r>
          </a:p>
        </p:txBody>
      </p:sp>
      <p:sp>
        <p:nvSpPr>
          <p:cNvPr id="5" name="TextBox 4"/>
          <p:cNvSpPr txBox="1"/>
          <p:nvPr/>
        </p:nvSpPr>
        <p:spPr>
          <a:xfrm>
            <a:off x="0" y="126684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73187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6723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86367" y="4099195"/>
            <a:ext cx="8779606" cy="461665"/>
          </a:xfrm>
          <a:prstGeom prst="rect">
            <a:avLst/>
          </a:prstGeom>
          <a:noFill/>
        </p:spPr>
        <p:txBody>
          <a:bodyPr wrap="square" rtlCol="0">
            <a:spAutoFit/>
          </a:bodyPr>
          <a:lstStyle/>
          <a:p>
            <a:r>
              <a:rPr lang="en-US" sz="2400" dirty="0"/>
              <a:t>Step 4: Find the p-value: P-value = .0054</a:t>
            </a:r>
          </a:p>
        </p:txBody>
      </p:sp>
      <p:sp>
        <p:nvSpPr>
          <p:cNvPr id="12" name="TextBox 11"/>
          <p:cNvSpPr txBox="1"/>
          <p:nvPr/>
        </p:nvSpPr>
        <p:spPr>
          <a:xfrm>
            <a:off x="174172" y="4446135"/>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0" y="4826675"/>
            <a:ext cx="9143999" cy="2031325"/>
          </a:xfrm>
          <a:prstGeom prst="rect">
            <a:avLst/>
          </a:prstGeom>
          <a:noFill/>
        </p:spPr>
        <p:txBody>
          <a:bodyPr wrap="square" rtlCol="0">
            <a:spAutoFit/>
          </a:bodyPr>
          <a:lstStyle/>
          <a:p>
            <a:r>
              <a:rPr lang="en-US" dirty="0"/>
              <a:t>Step 6:  </a:t>
            </a:r>
          </a:p>
          <a:p>
            <a:r>
              <a:rPr lang="en-US" b="1" dirty="0"/>
              <a:t>Conclusion: </a:t>
            </a:r>
            <a:r>
              <a:rPr lang="en-US" dirty="0"/>
              <a:t>There is sufficient evidence to suggest that those who receive the Intrinsic treatment have a higher mean score than those who receive the Extrinsic treatment (p-value = .0054 from a two sided t-test). A 99% confidence interval for this difference is (1.29, 7.00). </a:t>
            </a:r>
            <a:r>
              <a:rPr lang="en-US" dirty="0">
                <a:solidFill>
                  <a:srgbClr val="FF0000"/>
                </a:solidFill>
              </a:rPr>
              <a:t> </a:t>
            </a:r>
          </a:p>
          <a:p>
            <a:r>
              <a:rPr lang="en-US" b="1" dirty="0"/>
              <a:t>SCOPE: </a:t>
            </a:r>
            <a:r>
              <a:rPr lang="en-US" dirty="0"/>
              <a:t>Since this was a randomized experiment, we can conclude that the Intrinsic treatment caused this difference.  However, since the study was of volunteers,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7517388" y="1070407"/>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4" name="TextBox 13"/>
              <p:cNvSpPr txBox="1">
                <a:spLocks noRot="1" noChangeAspect="1" noMove="1" noResize="1" noEditPoints="1" noAdjustHandles="1" noChangeArrowheads="1" noChangeShapeType="1" noTextEdit="1"/>
              </p:cNvSpPr>
              <p:nvPr/>
            </p:nvSpPr>
            <p:spPr>
              <a:xfrm>
                <a:off x="7517388" y="1070407"/>
                <a:ext cx="1553952" cy="639983"/>
              </a:xfrm>
              <a:prstGeom prst="rect">
                <a:avLst/>
              </a:prstGeom>
              <a:blipFill rotWithShape="0">
                <a:blip r:embed="rId2"/>
                <a:stretch>
                  <a:fillRect l="-1961" b="-10476"/>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625020" y="2141183"/>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074843" y="3543066"/>
                <a:ext cx="1738181" cy="6254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m:t>
                      </m:r>
                      <m:r>
                        <a:rPr lang="en-US" sz="1200" b="0" i="1" smtClean="0">
                          <a:solidFill>
                            <a:srgbClr val="FF0000"/>
                          </a:solidFill>
                          <a:latin typeface="Cambria Math" panose="02040503050406030204" pitchFamily="18" charset="0"/>
                        </a:rPr>
                        <m:t>2.93</m:t>
                      </m:r>
                    </m:oMath>
                  </m:oMathPara>
                </a14:m>
                <a:endParaRPr lang="en-US" sz="12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7074843" y="3543066"/>
                <a:ext cx="173818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8" name="TextBox 17"/>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5"/>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402040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5857-4E51-B44F-81F4-0B94BA5A8CBF}"/>
              </a:ext>
            </a:extLst>
          </p:cNvPr>
          <p:cNvSpPr>
            <a:spLocks noGrp="1"/>
          </p:cNvSpPr>
          <p:nvPr>
            <p:ph type="title"/>
          </p:nvPr>
        </p:nvSpPr>
        <p:spPr/>
        <p:txBody>
          <a:bodyPr/>
          <a:lstStyle/>
          <a:p>
            <a:r>
              <a:rPr lang="en-US" dirty="0"/>
              <a:t>Break Out 2: Age Discrimination  </a:t>
            </a:r>
          </a:p>
        </p:txBody>
      </p:sp>
      <p:sp>
        <p:nvSpPr>
          <p:cNvPr id="3" name="Content Placeholder 2">
            <a:extLst>
              <a:ext uri="{FF2B5EF4-FFF2-40B4-BE49-F238E27FC236}">
                <a16:creationId xmlns:a16="http://schemas.microsoft.com/office/drawing/2014/main" id="{2FBDBC0F-0FD5-DA4A-91BA-D6369C6E4F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3855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C0D319-FFAA-A647-9800-EC796016D2C2}"/>
                  </a:ext>
                </a:extLst>
              </p:cNvPr>
              <p:cNvSpPr>
                <a:spLocks noGrp="1"/>
              </p:cNvSpPr>
              <p:nvPr>
                <p:ph type="title"/>
              </p:nvPr>
            </p:nvSpPr>
            <p:spPr/>
            <p:txBody>
              <a:bodyPr/>
              <a:lstStyle/>
              <a:p>
                <a:r>
                  <a:rPr lang="en-US" dirty="0"/>
                  <a:t>Question 1: (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h𝑜𝑢𝑟𝑠</m:t>
                    </m:r>
                    <m:r>
                      <a:rPr lang="en-US"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2" name="Title 1">
                <a:extLst>
                  <a:ext uri="{FF2B5EF4-FFF2-40B4-BE49-F238E27FC236}">
                    <a16:creationId xmlns:a16="http://schemas.microsoft.com/office/drawing/2014/main" id="{C2C0D319-FFAA-A647-9800-EC796016D2C2}"/>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78616FF-5683-FA4F-9E8B-701C74CB5694}"/>
              </a:ext>
            </a:extLst>
          </p:cNvPr>
          <p:cNvPicPr>
            <a:picLocks noChangeAspect="1"/>
          </p:cNvPicPr>
          <p:nvPr/>
        </p:nvPicPr>
        <p:blipFill rotWithShape="1">
          <a:blip r:embed="rId3"/>
          <a:srcRect b="47114"/>
          <a:stretch/>
        </p:blipFill>
        <p:spPr>
          <a:xfrm>
            <a:off x="169354" y="1861139"/>
            <a:ext cx="8805292" cy="4143304"/>
          </a:xfrm>
          <a:prstGeom prst="rect">
            <a:avLst/>
          </a:prstGeom>
        </p:spPr>
      </p:pic>
    </p:spTree>
    <p:extLst>
      <p:ext uri="{BB962C8B-B14F-4D97-AF65-F5344CB8AC3E}">
        <p14:creationId xmlns:p14="http://schemas.microsoft.com/office/powerpoint/2010/main" val="3903454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B9415CC-439F-4D46-A40B-F54C38289607}"/>
                  </a:ext>
                </a:extLst>
              </p:cNvPr>
              <p:cNvSpPr>
                <a:spLocks noGrp="1"/>
              </p:cNvSpPr>
              <p:nvPr>
                <p:ph type="title"/>
              </p:nvPr>
            </p:nvSpPr>
            <p:spPr/>
            <p:txBody>
              <a:bodyPr/>
              <a:lstStyle/>
              <a:p>
                <a:r>
                  <a:rPr lang="en-US" dirty="0"/>
                  <a:t>Question 1 ( </a:t>
                </a:r>
                <a14:m>
                  <m:oMath xmlns:m="http://schemas.openxmlformats.org/officeDocument/2006/math">
                    <m:r>
                      <a:rPr lang="en-US" i="1">
                        <a:latin typeface="Cambria Math" panose="02040503050406030204" pitchFamily="18" charset="0"/>
                        <a:ea typeface="Cambria Math" panose="02040503050406030204" pitchFamily="18" charset="0"/>
                      </a:rPr>
                      <m:t>≤2 </m:t>
                    </m:r>
                    <m:r>
                      <a:rPr lang="en-US" i="1">
                        <a:latin typeface="Cambria Math" panose="02040503050406030204" pitchFamily="18" charset="0"/>
                        <a:ea typeface="Cambria Math" panose="02040503050406030204" pitchFamily="18" charset="0"/>
                      </a:rPr>
                      <m:t>h𝑜𝑢𝑟𝑠</m:t>
                    </m:r>
                  </m:oMath>
                </a14:m>
                <a:r>
                  <a:rPr lang="en-US" dirty="0"/>
                  <a:t>)</a:t>
                </a:r>
              </a:p>
            </p:txBody>
          </p:sp>
        </mc:Choice>
        <mc:Fallback xmlns="">
          <p:sp>
            <p:nvSpPr>
              <p:cNvPr id="2" name="Title 1">
                <a:extLst>
                  <a:ext uri="{FF2B5EF4-FFF2-40B4-BE49-F238E27FC236}">
                    <a16:creationId xmlns:a16="http://schemas.microsoft.com/office/drawing/2014/main" id="{1B9415CC-439F-4D46-A40B-F54C38289607}"/>
                  </a:ext>
                </a:extLst>
              </p:cNvPr>
              <p:cNvSpPr>
                <a:spLocks noGrp="1" noRot="1" noChangeAspect="1" noMove="1" noResize="1" noEditPoints="1" noAdjustHandles="1" noChangeArrowheads="1" noChangeShapeType="1" noTextEdit="1"/>
              </p:cNvSpPr>
              <p:nvPr>
                <p:ph type="title"/>
              </p:nvPr>
            </p:nvSpPr>
            <p:spPr>
              <a:blipFill>
                <a:blip r:embed="rId2"/>
                <a:stretch>
                  <a:fillRect l="-32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0FC85D7-83F5-E647-898C-CA179F65FA0E}"/>
              </a:ext>
            </a:extLst>
          </p:cNvPr>
          <p:cNvPicPr>
            <a:picLocks noChangeAspect="1"/>
          </p:cNvPicPr>
          <p:nvPr/>
        </p:nvPicPr>
        <p:blipFill rotWithShape="1">
          <a:blip r:embed="rId3"/>
          <a:srcRect t="52886"/>
          <a:stretch/>
        </p:blipFill>
        <p:spPr>
          <a:xfrm>
            <a:off x="182611" y="2217906"/>
            <a:ext cx="8778777" cy="3679948"/>
          </a:xfrm>
          <a:prstGeom prst="rect">
            <a:avLst/>
          </a:prstGeom>
        </p:spPr>
      </p:pic>
    </p:spTree>
    <p:extLst>
      <p:ext uri="{BB962C8B-B14F-4D97-AF65-F5344CB8AC3E}">
        <p14:creationId xmlns:p14="http://schemas.microsoft.com/office/powerpoint/2010/main" val="3861702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F196DC-DB6B-8847-85D7-6C7B7278FC5E}"/>
              </a:ext>
            </a:extLst>
          </p:cNvPr>
          <p:cNvSpPr/>
          <p:nvPr/>
        </p:nvSpPr>
        <p:spPr>
          <a:xfrm>
            <a:off x="739302" y="557529"/>
            <a:ext cx="8025318" cy="5621282"/>
          </a:xfrm>
          <a:prstGeom prst="rect">
            <a:avLst/>
          </a:prstGeom>
        </p:spPr>
        <p:txBody>
          <a:bodyPr wrap="square">
            <a:spAutoFit/>
          </a:bodyPr>
          <a:lstStyle/>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Note: Perhaps you might be wondering at this point in the course, </a:t>
            </a:r>
          </a:p>
          <a:p>
            <a:pPr algn="ct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“Why are we always testing the assumptions of the t-test? Is it the best test?  </a:t>
            </a:r>
          </a:p>
          <a:p>
            <a:pPr algn="ct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Should we always run the t-test when we can?”  </a:t>
            </a: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These are very good questions and open questions that are up for debate!  The one thing that is mathematically proven and not up for debate is that if the assumptions are met, the two-sample t test is the most powerful (in terms of Power = 1 – beta) test in the universe at testing the claim of the difference of means.  Two questions may arise here:</a:t>
            </a: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	1.  Do we ever really have the assumptions fully met in the real world and just how much power do we give up at varying degrees of violation of the assumptions?  </a:t>
            </a: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	2. Do we always want inference on the equality/difference of </a:t>
            </a:r>
            <a:r>
              <a:rPr lang="en-US" i="1" dirty="0">
                <a:latin typeface="Calibri" panose="020F0502020204030204" pitchFamily="34" charset="0"/>
                <a:ea typeface="Calibri" panose="020F0502020204030204" pitchFamily="34" charset="0"/>
                <a:cs typeface="Times New Roman" panose="02020603050405020304" pitchFamily="18" charset="0"/>
              </a:rPr>
              <a:t>means</a:t>
            </a:r>
            <a:r>
              <a:rPr lang="en-US" dirty="0">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We will continue to answer these questions in Unit 4. Also note that we started to answer number two with a t-test of log transformed data.  The inference there is on the equality (ratio) of medians which may be a better measure of center when dealing with right or left skewed data!)  </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4356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DABD-7885-9F42-8B37-C3BBB9E127E6}"/>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0AD4E224-DA92-C440-A957-F0317A7B8586}"/>
              </a:ext>
            </a:extLst>
          </p:cNvPr>
          <p:cNvPicPr>
            <a:picLocks noChangeAspect="1"/>
          </p:cNvPicPr>
          <p:nvPr/>
        </p:nvPicPr>
        <p:blipFill>
          <a:blip r:embed="rId2"/>
          <a:stretch>
            <a:fillRect/>
          </a:stretch>
        </p:blipFill>
        <p:spPr>
          <a:xfrm>
            <a:off x="1386867" y="1316477"/>
            <a:ext cx="6370266" cy="5460228"/>
          </a:xfrm>
          <a:prstGeom prst="rect">
            <a:avLst/>
          </a:prstGeom>
        </p:spPr>
      </p:pic>
    </p:spTree>
    <p:extLst>
      <p:ext uri="{BB962C8B-B14F-4D97-AF65-F5344CB8AC3E}">
        <p14:creationId xmlns:p14="http://schemas.microsoft.com/office/powerpoint/2010/main" val="18607839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DABD-7885-9F42-8B37-C3BBB9E127E6}"/>
              </a:ext>
            </a:extLst>
          </p:cNvPr>
          <p:cNvSpPr>
            <a:spLocks noGrp="1"/>
          </p:cNvSpPr>
          <p:nvPr>
            <p:ph type="title"/>
          </p:nvPr>
        </p:nvSpPr>
        <p:spPr>
          <a:xfrm>
            <a:off x="502191" y="421852"/>
            <a:ext cx="4458916" cy="1325563"/>
          </a:xfrm>
        </p:spPr>
        <p:txBody>
          <a:bodyPr/>
          <a:lstStyle/>
          <a:p>
            <a:r>
              <a:rPr lang="en-US" dirty="0"/>
              <a:t>Question 1: Solution</a:t>
            </a:r>
          </a:p>
        </p:txBody>
      </p:sp>
      <p:pic>
        <p:nvPicPr>
          <p:cNvPr id="3" name="Picture 2">
            <a:extLst>
              <a:ext uri="{FF2B5EF4-FFF2-40B4-BE49-F238E27FC236}">
                <a16:creationId xmlns:a16="http://schemas.microsoft.com/office/drawing/2014/main" id="{D48186F3-27D6-EE4C-8D3E-18F9476E9D3B}"/>
              </a:ext>
            </a:extLst>
          </p:cNvPr>
          <p:cNvPicPr>
            <a:picLocks noChangeAspect="1"/>
          </p:cNvPicPr>
          <p:nvPr/>
        </p:nvPicPr>
        <p:blipFill rotWithShape="1">
          <a:blip r:embed="rId2"/>
          <a:srcRect r="12659" b="10935"/>
          <a:stretch/>
        </p:blipFill>
        <p:spPr>
          <a:xfrm>
            <a:off x="3920247" y="122018"/>
            <a:ext cx="4994693" cy="6613964"/>
          </a:xfrm>
          <a:prstGeom prst="rect">
            <a:avLst/>
          </a:prstGeom>
        </p:spPr>
      </p:pic>
      <p:sp>
        <p:nvSpPr>
          <p:cNvPr id="5" name="Rectangle 4">
            <a:extLst>
              <a:ext uri="{FF2B5EF4-FFF2-40B4-BE49-F238E27FC236}">
                <a16:creationId xmlns:a16="http://schemas.microsoft.com/office/drawing/2014/main" id="{2F179814-3784-4146-8B48-32C7FAF85728}"/>
              </a:ext>
            </a:extLst>
          </p:cNvPr>
          <p:cNvSpPr/>
          <p:nvPr/>
        </p:nvSpPr>
        <p:spPr>
          <a:xfrm>
            <a:off x="138599" y="1982357"/>
            <a:ext cx="3781648" cy="3924151"/>
          </a:xfrm>
          <a:prstGeom prst="rect">
            <a:avLst/>
          </a:prstGeom>
        </p:spPr>
        <p:txBody>
          <a:bodyPr wrap="square">
            <a:spAutoFit/>
          </a:bodyPr>
          <a:lstStyle/>
          <a:p>
            <a:pPr>
              <a:spcBef>
                <a:spcPts val="500"/>
              </a:spcBef>
              <a:spcAft>
                <a:spcPts val="500"/>
              </a:spcAft>
            </a:pPr>
            <a:r>
              <a:rPr lang="en-US" sz="1600" b="1" u="sng" dirty="0">
                <a:latin typeface="Calibri" panose="020F0502020204030204" pitchFamily="34" charset="0"/>
                <a:ea typeface="Times New Roman" panose="02020603050405020304" pitchFamily="18" charset="0"/>
                <a:cs typeface="Times New Roman" panose="02020603050405020304" pitchFamily="18" charset="0"/>
              </a:rPr>
              <a:t>Normality</a:t>
            </a:r>
            <a:r>
              <a:rPr lang="en-US" sz="1600" b="1" dirty="0">
                <a:latin typeface="Calibri" panose="020F0502020204030204" pitchFamily="34" charset="0"/>
                <a:ea typeface="Times New Roman" panose="02020603050405020304" pitchFamily="18" charset="0"/>
                <a:cs typeface="Times New Roman" panose="02020603050405020304" pitchFamily="18" charset="0"/>
              </a:rPr>
              <a:t>: There is little if any evidence from the histograms and QQ plots of any departures from normality from these data. We will assume they do come from normal distributions.</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r>
              <a:rPr lang="en-US" sz="1600" b="1" u="sng" dirty="0">
                <a:latin typeface="Calibri" panose="020F0502020204030204" pitchFamily="34" charset="0"/>
                <a:ea typeface="Times New Roman" panose="02020603050405020304" pitchFamily="18" charset="0"/>
                <a:cs typeface="Times New Roman" panose="02020603050405020304" pitchFamily="18" charset="0"/>
              </a:rPr>
              <a:t>Equal standard deviations</a:t>
            </a:r>
            <a:r>
              <a:rPr lang="en-US" sz="1600" b="1" dirty="0">
                <a:latin typeface="Calibri" panose="020F0502020204030204" pitchFamily="34" charset="0"/>
                <a:ea typeface="Times New Roman" panose="02020603050405020304" pitchFamily="18" charset="0"/>
                <a:cs typeface="Times New Roman" panose="02020603050405020304" pitchFamily="18" charset="0"/>
              </a:rPr>
              <a:t>: There is little evidence that the samples are pulled from distributions that have different standard deviations, thus we will assume that the standard deviations are equal.</a:t>
            </a:r>
          </a:p>
          <a:p>
            <a:pPr>
              <a:spcBef>
                <a:spcPts val="500"/>
              </a:spcBef>
              <a:spcAft>
                <a:spcPts val="500"/>
              </a:spcAft>
            </a:pPr>
            <a:r>
              <a:rPr lang="en-US" sz="1600" b="1" u="sng" dirty="0"/>
              <a:t>Independence</a:t>
            </a:r>
            <a:r>
              <a:rPr lang="en-US" sz="1600" b="1" dirty="0"/>
              <a:t>: We will assume that the observations are independent both between and within groups.</a:t>
            </a:r>
            <a:endParaRPr lang="en-US" sz="1600" dirty="0"/>
          </a:p>
          <a:p>
            <a:pPr>
              <a:spcBef>
                <a:spcPts val="500"/>
              </a:spcBef>
              <a:spcAft>
                <a:spcPts val="500"/>
              </a:spcAft>
            </a:pP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492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B92A-0FE5-9D4E-8598-3B41E7EDA287}"/>
              </a:ext>
            </a:extLst>
          </p:cNvPr>
          <p:cNvSpPr>
            <a:spLocks noGrp="1"/>
          </p:cNvSpPr>
          <p:nvPr>
            <p:ph type="title"/>
          </p:nvPr>
        </p:nvSpPr>
        <p:spPr>
          <a:xfrm>
            <a:off x="268727" y="365126"/>
            <a:ext cx="2873307" cy="1325563"/>
          </a:xfrm>
        </p:spPr>
        <p:txBody>
          <a:bodyPr>
            <a:normAutofit fontScale="90000"/>
          </a:bodyPr>
          <a:lstStyle/>
          <a:p>
            <a:r>
              <a:rPr lang="en-US" dirty="0"/>
              <a:t>Question 1:</a:t>
            </a:r>
            <a:br>
              <a:rPr lang="en-US" dirty="0"/>
            </a:br>
            <a:r>
              <a:rPr lang="en-US" dirty="0"/>
              <a:t>Solution</a:t>
            </a:r>
            <a:br>
              <a:rPr lang="en-US" dirty="0"/>
            </a:br>
            <a:endParaRPr lang="en-US" dirty="0"/>
          </a:p>
        </p:txBody>
      </p:sp>
      <p:pic>
        <p:nvPicPr>
          <p:cNvPr id="4" name="Picture 3">
            <a:extLst>
              <a:ext uri="{FF2B5EF4-FFF2-40B4-BE49-F238E27FC236}">
                <a16:creationId xmlns:a16="http://schemas.microsoft.com/office/drawing/2014/main" id="{3C20AA50-2749-9D4E-A8FB-B65137424500}"/>
              </a:ext>
            </a:extLst>
          </p:cNvPr>
          <p:cNvPicPr>
            <a:picLocks noChangeAspect="1"/>
          </p:cNvPicPr>
          <p:nvPr/>
        </p:nvPicPr>
        <p:blipFill>
          <a:blip r:embed="rId2"/>
          <a:stretch>
            <a:fillRect/>
          </a:stretch>
        </p:blipFill>
        <p:spPr>
          <a:xfrm>
            <a:off x="3242645" y="0"/>
            <a:ext cx="5829927" cy="6858000"/>
          </a:xfrm>
          <a:prstGeom prst="rect">
            <a:avLst/>
          </a:prstGeom>
        </p:spPr>
      </p:pic>
    </p:spTree>
    <p:extLst>
      <p:ext uri="{BB962C8B-B14F-4D97-AF65-F5344CB8AC3E}">
        <p14:creationId xmlns:p14="http://schemas.microsoft.com/office/powerpoint/2010/main" val="42662889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0072-644D-3E48-8B47-EA7C77A8A7DA}"/>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B4141D42-5FD5-A44E-8199-637C67413140}"/>
              </a:ext>
            </a:extLst>
          </p:cNvPr>
          <p:cNvPicPr>
            <a:picLocks noChangeAspect="1"/>
          </p:cNvPicPr>
          <p:nvPr/>
        </p:nvPicPr>
        <p:blipFill>
          <a:blip r:embed="rId2"/>
          <a:stretch>
            <a:fillRect/>
          </a:stretch>
        </p:blipFill>
        <p:spPr>
          <a:xfrm>
            <a:off x="923587" y="1818935"/>
            <a:ext cx="7296826" cy="4761488"/>
          </a:xfrm>
          <a:prstGeom prst="rect">
            <a:avLst/>
          </a:prstGeom>
        </p:spPr>
      </p:pic>
    </p:spTree>
    <p:extLst>
      <p:ext uri="{BB962C8B-B14F-4D97-AF65-F5344CB8AC3E}">
        <p14:creationId xmlns:p14="http://schemas.microsoft.com/office/powerpoint/2010/main" val="2537849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8849-9CB4-4449-88B2-F4CF82FE3413}"/>
              </a:ext>
            </a:extLst>
          </p:cNvPr>
          <p:cNvSpPr>
            <a:spLocks noGrp="1"/>
          </p:cNvSpPr>
          <p:nvPr>
            <p:ph type="title"/>
          </p:nvPr>
        </p:nvSpPr>
        <p:spPr/>
        <p:txBody>
          <a:bodyPr/>
          <a:lstStyle/>
          <a:p>
            <a:r>
              <a:rPr lang="en-US" dirty="0"/>
              <a:t>End Part 1</a:t>
            </a:r>
          </a:p>
        </p:txBody>
      </p:sp>
      <p:sp>
        <p:nvSpPr>
          <p:cNvPr id="3" name="Content Placeholder 2">
            <a:extLst>
              <a:ext uri="{FF2B5EF4-FFF2-40B4-BE49-F238E27FC236}">
                <a16:creationId xmlns:a16="http://schemas.microsoft.com/office/drawing/2014/main" id="{36E6410E-F105-3A4E-82A7-8F25EAE010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1857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0072-644D-3E48-8B47-EA7C77A8A7DA}"/>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B4141D42-5FD5-A44E-8199-637C67413140}"/>
              </a:ext>
            </a:extLst>
          </p:cNvPr>
          <p:cNvPicPr>
            <a:picLocks noChangeAspect="1"/>
          </p:cNvPicPr>
          <p:nvPr/>
        </p:nvPicPr>
        <p:blipFill>
          <a:blip r:embed="rId2"/>
          <a:stretch>
            <a:fillRect/>
          </a:stretch>
        </p:blipFill>
        <p:spPr>
          <a:xfrm>
            <a:off x="923587" y="1818935"/>
            <a:ext cx="7296826" cy="4761488"/>
          </a:xfrm>
          <a:prstGeom prst="rect">
            <a:avLst/>
          </a:prstGeom>
        </p:spPr>
      </p:pic>
    </p:spTree>
    <p:extLst>
      <p:ext uri="{BB962C8B-B14F-4D97-AF65-F5344CB8AC3E}">
        <p14:creationId xmlns:p14="http://schemas.microsoft.com/office/powerpoint/2010/main" val="29273394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4806-4B96-7D4E-BD4B-21ED22E55D37}"/>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43505401-12B1-934C-BAF9-757625CF8290}"/>
              </a:ext>
            </a:extLst>
          </p:cNvPr>
          <p:cNvPicPr>
            <a:picLocks noChangeAspect="1"/>
          </p:cNvPicPr>
          <p:nvPr/>
        </p:nvPicPr>
        <p:blipFill>
          <a:blip r:embed="rId2"/>
          <a:stretch>
            <a:fillRect/>
          </a:stretch>
        </p:blipFill>
        <p:spPr>
          <a:xfrm>
            <a:off x="112882" y="1828800"/>
            <a:ext cx="8859868" cy="4664074"/>
          </a:xfrm>
          <a:prstGeom prst="rect">
            <a:avLst/>
          </a:prstGeom>
        </p:spPr>
      </p:pic>
    </p:spTree>
    <p:extLst>
      <p:ext uri="{BB962C8B-B14F-4D97-AF65-F5344CB8AC3E}">
        <p14:creationId xmlns:p14="http://schemas.microsoft.com/office/powerpoint/2010/main" val="30707982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6BDF2-C523-844B-9408-D569DC80CCCC}"/>
              </a:ext>
            </a:extLst>
          </p:cNvPr>
          <p:cNvSpPr>
            <a:spLocks noGrp="1"/>
          </p:cNvSpPr>
          <p:nvPr>
            <p:ph type="title"/>
          </p:nvPr>
        </p:nvSpPr>
        <p:spPr/>
        <p:txBody>
          <a:bodyPr/>
          <a:lstStyle/>
          <a:p>
            <a:r>
              <a:rPr lang="en-US" dirty="0"/>
              <a:t>Question 1: Solution</a:t>
            </a:r>
          </a:p>
        </p:txBody>
      </p:sp>
      <p:pic>
        <p:nvPicPr>
          <p:cNvPr id="5" name="Picture 4">
            <a:extLst>
              <a:ext uri="{FF2B5EF4-FFF2-40B4-BE49-F238E27FC236}">
                <a16:creationId xmlns:a16="http://schemas.microsoft.com/office/drawing/2014/main" id="{5BEB067B-1AED-4247-93DC-4084647D6D68}"/>
              </a:ext>
            </a:extLst>
          </p:cNvPr>
          <p:cNvPicPr/>
          <p:nvPr/>
        </p:nvPicPr>
        <p:blipFill>
          <a:blip r:embed="rId2"/>
          <a:stretch>
            <a:fillRect/>
          </a:stretch>
        </p:blipFill>
        <p:spPr>
          <a:xfrm>
            <a:off x="4046706" y="1439527"/>
            <a:ext cx="4468644" cy="2433839"/>
          </a:xfrm>
          <a:prstGeom prst="rect">
            <a:avLst/>
          </a:prstGeom>
        </p:spPr>
      </p:pic>
      <p:pic>
        <p:nvPicPr>
          <p:cNvPr id="6" name="Picture 5">
            <a:extLst>
              <a:ext uri="{FF2B5EF4-FFF2-40B4-BE49-F238E27FC236}">
                <a16:creationId xmlns:a16="http://schemas.microsoft.com/office/drawing/2014/main" id="{7C6CC3FF-BEAB-3447-BF99-8A2A4FC148EF}"/>
              </a:ext>
            </a:extLst>
          </p:cNvPr>
          <p:cNvPicPr>
            <a:picLocks noChangeAspect="1"/>
          </p:cNvPicPr>
          <p:nvPr/>
        </p:nvPicPr>
        <p:blipFill>
          <a:blip r:embed="rId3"/>
          <a:stretch>
            <a:fillRect/>
          </a:stretch>
        </p:blipFill>
        <p:spPr>
          <a:xfrm>
            <a:off x="963983" y="2018876"/>
            <a:ext cx="2527300" cy="1028700"/>
          </a:xfrm>
          <a:prstGeom prst="rect">
            <a:avLst/>
          </a:prstGeom>
        </p:spPr>
      </p:pic>
      <p:pic>
        <p:nvPicPr>
          <p:cNvPr id="7" name="Picture 6">
            <a:extLst>
              <a:ext uri="{FF2B5EF4-FFF2-40B4-BE49-F238E27FC236}">
                <a16:creationId xmlns:a16="http://schemas.microsoft.com/office/drawing/2014/main" id="{35F337D7-7878-7A40-83FD-BAD2A7E72B81}"/>
              </a:ext>
            </a:extLst>
          </p:cNvPr>
          <p:cNvPicPr>
            <a:picLocks noChangeAspect="1"/>
          </p:cNvPicPr>
          <p:nvPr/>
        </p:nvPicPr>
        <p:blipFill>
          <a:blip r:embed="rId4"/>
          <a:stretch>
            <a:fillRect/>
          </a:stretch>
        </p:blipFill>
        <p:spPr>
          <a:xfrm>
            <a:off x="1411456" y="4201553"/>
            <a:ext cx="5785059" cy="1967707"/>
          </a:xfrm>
          <a:prstGeom prst="rect">
            <a:avLst/>
          </a:prstGeom>
        </p:spPr>
      </p:pic>
    </p:spTree>
    <p:extLst>
      <p:ext uri="{BB962C8B-B14F-4D97-AF65-F5344CB8AC3E}">
        <p14:creationId xmlns:p14="http://schemas.microsoft.com/office/powerpoint/2010/main" val="42530665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3CA9-0BBC-4C4D-94B0-92742460CE5C}"/>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FAA96BC9-2F5C-FA44-A0D3-5AD7530A2063}"/>
              </a:ext>
            </a:extLst>
          </p:cNvPr>
          <p:cNvPicPr>
            <a:picLocks noChangeAspect="1"/>
          </p:cNvPicPr>
          <p:nvPr/>
        </p:nvPicPr>
        <p:blipFill rotWithShape="1">
          <a:blip r:embed="rId2"/>
          <a:srcRect b="32148"/>
          <a:stretch/>
        </p:blipFill>
        <p:spPr>
          <a:xfrm>
            <a:off x="160356" y="2520848"/>
            <a:ext cx="8354994" cy="1710684"/>
          </a:xfrm>
          <a:prstGeom prst="rect">
            <a:avLst/>
          </a:prstGeom>
        </p:spPr>
      </p:pic>
      <p:pic>
        <p:nvPicPr>
          <p:cNvPr id="5" name="Picture 4">
            <a:extLst>
              <a:ext uri="{FF2B5EF4-FFF2-40B4-BE49-F238E27FC236}">
                <a16:creationId xmlns:a16="http://schemas.microsoft.com/office/drawing/2014/main" id="{83DD80C3-3733-D143-87F8-93B60A04C73C}"/>
              </a:ext>
            </a:extLst>
          </p:cNvPr>
          <p:cNvPicPr>
            <a:picLocks noChangeAspect="1"/>
          </p:cNvPicPr>
          <p:nvPr/>
        </p:nvPicPr>
        <p:blipFill>
          <a:blip r:embed="rId3"/>
          <a:stretch>
            <a:fillRect/>
          </a:stretch>
        </p:blipFill>
        <p:spPr>
          <a:xfrm>
            <a:off x="218039" y="1862306"/>
            <a:ext cx="2832100" cy="584200"/>
          </a:xfrm>
          <a:prstGeom prst="rect">
            <a:avLst/>
          </a:prstGeom>
        </p:spPr>
      </p:pic>
      <p:pic>
        <p:nvPicPr>
          <p:cNvPr id="6" name="Picture 5">
            <a:extLst>
              <a:ext uri="{FF2B5EF4-FFF2-40B4-BE49-F238E27FC236}">
                <a16:creationId xmlns:a16="http://schemas.microsoft.com/office/drawing/2014/main" id="{ED4B9232-1655-074D-9740-5B258DD7FEE5}"/>
              </a:ext>
            </a:extLst>
          </p:cNvPr>
          <p:cNvPicPr>
            <a:picLocks noChangeAspect="1"/>
          </p:cNvPicPr>
          <p:nvPr/>
        </p:nvPicPr>
        <p:blipFill rotWithShape="1">
          <a:blip r:embed="rId4"/>
          <a:srcRect r="12659" b="10935"/>
          <a:stretch/>
        </p:blipFill>
        <p:spPr>
          <a:xfrm>
            <a:off x="4491065" y="4036598"/>
            <a:ext cx="2030871" cy="2689276"/>
          </a:xfrm>
          <a:prstGeom prst="rect">
            <a:avLst/>
          </a:prstGeom>
        </p:spPr>
      </p:pic>
      <p:pic>
        <p:nvPicPr>
          <p:cNvPr id="7" name="Picture 6">
            <a:extLst>
              <a:ext uri="{FF2B5EF4-FFF2-40B4-BE49-F238E27FC236}">
                <a16:creationId xmlns:a16="http://schemas.microsoft.com/office/drawing/2014/main" id="{ADEBA420-9C3E-864B-B5F0-DAC5F5119339}"/>
              </a:ext>
            </a:extLst>
          </p:cNvPr>
          <p:cNvPicPr>
            <a:picLocks noChangeAspect="1"/>
          </p:cNvPicPr>
          <p:nvPr/>
        </p:nvPicPr>
        <p:blipFill>
          <a:blip r:embed="rId5"/>
          <a:stretch>
            <a:fillRect/>
          </a:stretch>
        </p:blipFill>
        <p:spPr>
          <a:xfrm>
            <a:off x="2023547" y="4396902"/>
            <a:ext cx="2273781" cy="2183057"/>
          </a:xfrm>
          <a:prstGeom prst="rect">
            <a:avLst/>
          </a:prstGeom>
        </p:spPr>
      </p:pic>
    </p:spTree>
    <p:extLst>
      <p:ext uri="{BB962C8B-B14F-4D97-AF65-F5344CB8AC3E}">
        <p14:creationId xmlns:p14="http://schemas.microsoft.com/office/powerpoint/2010/main" val="18909232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3CA9-0BBC-4C4D-94B0-92742460CE5C}"/>
              </a:ext>
            </a:extLst>
          </p:cNvPr>
          <p:cNvSpPr>
            <a:spLocks noGrp="1"/>
          </p:cNvSpPr>
          <p:nvPr>
            <p:ph type="title"/>
          </p:nvPr>
        </p:nvSpPr>
        <p:spPr/>
        <p:txBody>
          <a:bodyPr/>
          <a:lstStyle/>
          <a:p>
            <a:r>
              <a:rPr lang="en-US" dirty="0"/>
              <a:t>Question 1: Solution</a:t>
            </a:r>
          </a:p>
        </p:txBody>
      </p:sp>
      <p:pic>
        <p:nvPicPr>
          <p:cNvPr id="5" name="Picture 4">
            <a:extLst>
              <a:ext uri="{FF2B5EF4-FFF2-40B4-BE49-F238E27FC236}">
                <a16:creationId xmlns:a16="http://schemas.microsoft.com/office/drawing/2014/main" id="{83DD80C3-3733-D143-87F8-93B60A04C73C}"/>
              </a:ext>
            </a:extLst>
          </p:cNvPr>
          <p:cNvPicPr>
            <a:picLocks noChangeAspect="1"/>
          </p:cNvPicPr>
          <p:nvPr/>
        </p:nvPicPr>
        <p:blipFill>
          <a:blip r:embed="rId2"/>
          <a:stretch>
            <a:fillRect/>
          </a:stretch>
        </p:blipFill>
        <p:spPr>
          <a:xfrm>
            <a:off x="179129" y="1298949"/>
            <a:ext cx="2832100" cy="584200"/>
          </a:xfrm>
          <a:prstGeom prst="rect">
            <a:avLst/>
          </a:prstGeom>
        </p:spPr>
      </p:pic>
      <p:pic>
        <p:nvPicPr>
          <p:cNvPr id="3" name="Picture 2">
            <a:extLst>
              <a:ext uri="{FF2B5EF4-FFF2-40B4-BE49-F238E27FC236}">
                <a16:creationId xmlns:a16="http://schemas.microsoft.com/office/drawing/2014/main" id="{70346B6C-F5B4-534B-97EE-96D610B1B051}"/>
              </a:ext>
            </a:extLst>
          </p:cNvPr>
          <p:cNvPicPr>
            <a:picLocks noChangeAspect="1"/>
          </p:cNvPicPr>
          <p:nvPr/>
        </p:nvPicPr>
        <p:blipFill>
          <a:blip r:embed="rId3"/>
          <a:stretch>
            <a:fillRect/>
          </a:stretch>
        </p:blipFill>
        <p:spPr>
          <a:xfrm>
            <a:off x="275998" y="1965568"/>
            <a:ext cx="6129322" cy="2392199"/>
          </a:xfrm>
          <a:prstGeom prst="rect">
            <a:avLst/>
          </a:prstGeom>
        </p:spPr>
      </p:pic>
      <p:pic>
        <p:nvPicPr>
          <p:cNvPr id="6" name="Picture 5">
            <a:extLst>
              <a:ext uri="{FF2B5EF4-FFF2-40B4-BE49-F238E27FC236}">
                <a16:creationId xmlns:a16="http://schemas.microsoft.com/office/drawing/2014/main" id="{D8B6E6D9-A307-E448-999C-2B4009BD6064}"/>
              </a:ext>
            </a:extLst>
          </p:cNvPr>
          <p:cNvPicPr>
            <a:picLocks noChangeAspect="1"/>
          </p:cNvPicPr>
          <p:nvPr/>
        </p:nvPicPr>
        <p:blipFill rotWithShape="1">
          <a:blip r:embed="rId4"/>
          <a:srcRect b="20573"/>
          <a:stretch/>
        </p:blipFill>
        <p:spPr>
          <a:xfrm>
            <a:off x="275998" y="4236485"/>
            <a:ext cx="6129321" cy="2392199"/>
          </a:xfrm>
          <a:prstGeom prst="rect">
            <a:avLst/>
          </a:prstGeom>
        </p:spPr>
      </p:pic>
      <p:pic>
        <p:nvPicPr>
          <p:cNvPr id="7" name="Picture 6">
            <a:extLst>
              <a:ext uri="{FF2B5EF4-FFF2-40B4-BE49-F238E27FC236}">
                <a16:creationId xmlns:a16="http://schemas.microsoft.com/office/drawing/2014/main" id="{4513A27F-DE64-4B48-A91F-B1679D232A9A}"/>
              </a:ext>
            </a:extLst>
          </p:cNvPr>
          <p:cNvPicPr/>
          <p:nvPr/>
        </p:nvPicPr>
        <p:blipFill>
          <a:blip r:embed="rId5"/>
          <a:stretch>
            <a:fillRect/>
          </a:stretch>
        </p:blipFill>
        <p:spPr>
          <a:xfrm>
            <a:off x="5865778" y="4236485"/>
            <a:ext cx="2729849" cy="1403608"/>
          </a:xfrm>
          <a:prstGeom prst="rect">
            <a:avLst/>
          </a:prstGeom>
        </p:spPr>
      </p:pic>
    </p:spTree>
    <p:extLst>
      <p:ext uri="{BB962C8B-B14F-4D97-AF65-F5344CB8AC3E}">
        <p14:creationId xmlns:p14="http://schemas.microsoft.com/office/powerpoint/2010/main" val="18377501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ED6180-3CD5-0A47-9C83-248BFB1844FA}"/>
                  </a:ext>
                </a:extLst>
              </p:cNvPr>
              <p:cNvSpPr>
                <a:spLocks noGrp="1"/>
              </p:cNvSpPr>
              <p:nvPr>
                <p:ph type="title"/>
              </p:nvPr>
            </p:nvSpPr>
            <p:spPr/>
            <p:txBody>
              <a:bodyPr/>
              <a:lstStyle/>
              <a:p>
                <a:r>
                  <a:rPr lang="en-US" dirty="0"/>
                  <a:t>Activity 2: Log Transformations</a:t>
                </a:r>
                <a:br>
                  <a:rPr lang="en-US" dirty="0"/>
                </a:b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≤2 </m:t>
                    </m:r>
                    <m:r>
                      <a:rPr lang="en-US" i="1">
                        <a:latin typeface="Cambria Math" panose="02040503050406030204" pitchFamily="18" charset="0"/>
                        <a:ea typeface="Cambria Math" panose="02040503050406030204" pitchFamily="18" charset="0"/>
                      </a:rPr>
                      <m:t>h𝑜𝑢𝑟𝑠</m:t>
                    </m:r>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06ED6180-3CD5-0A47-9C83-248BFB1844FA}"/>
                  </a:ext>
                </a:extLst>
              </p:cNvPr>
              <p:cNvSpPr>
                <a:spLocks noGrp="1" noRot="1" noChangeAspect="1" noMove="1" noResize="1" noEditPoints="1" noAdjustHandles="1" noChangeArrowheads="1" noChangeShapeType="1" noTextEdit="1"/>
              </p:cNvSpPr>
              <p:nvPr>
                <p:ph type="title"/>
              </p:nvPr>
            </p:nvSpPr>
            <p:spPr>
              <a:blipFill>
                <a:blip r:embed="rId2"/>
                <a:stretch>
                  <a:fillRect l="-3215" t="-13333" b="-2190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FB409EB-C549-A548-B0CC-A5CA931CC030}"/>
              </a:ext>
            </a:extLst>
          </p:cNvPr>
          <p:cNvSpPr>
            <a:spLocks noGrp="1"/>
          </p:cNvSpPr>
          <p:nvPr>
            <p:ph idx="1"/>
          </p:nvPr>
        </p:nvSpPr>
        <p:spPr/>
        <p:txBody>
          <a:bodyPr/>
          <a:lstStyle/>
          <a:p>
            <a:r>
              <a:rPr lang="en-US" dirty="0"/>
              <a:t>After completing the video lecture on log transformations, review the following example and we will revisit it in live session. </a:t>
            </a:r>
          </a:p>
        </p:txBody>
      </p:sp>
    </p:spTree>
    <p:extLst>
      <p:ext uri="{BB962C8B-B14F-4D97-AF65-F5344CB8AC3E}">
        <p14:creationId xmlns:p14="http://schemas.microsoft.com/office/powerpoint/2010/main" val="1265998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229600" cy="1143000"/>
          </a:xfrm>
        </p:spPr>
        <p:txBody>
          <a:bodyPr/>
          <a:lstStyle/>
          <a:p>
            <a:r>
              <a:rPr lang="en-US" dirty="0"/>
              <a:t>Transformations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96</a:t>
            </a:fld>
            <a:endParaRPr lang="en-US" dirty="0"/>
          </a:p>
        </p:txBody>
      </p:sp>
    </p:spTree>
    <p:extLst>
      <p:ext uri="{BB962C8B-B14F-4D97-AF65-F5344CB8AC3E}">
        <p14:creationId xmlns:p14="http://schemas.microsoft.com/office/powerpoint/2010/main" val="2403266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ctr"/>
            <a:r>
              <a:rPr lang="en-US" dirty="0"/>
              <a:t>Log Transformation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66799"/>
            <a:ext cx="5584784" cy="568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9965341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727267"/>
          </a:xfrm>
        </p:spPr>
        <p:txBody>
          <a:bodyPr>
            <a:normAutofit/>
          </a:bodyPr>
          <a:lstStyle/>
          <a:p>
            <a:pPr algn="ctr"/>
            <a:r>
              <a:rPr lang="en-US" dirty="0"/>
              <a:t>Cloud Seeding!</a:t>
            </a:r>
          </a:p>
        </p:txBody>
      </p:sp>
      <p:pic>
        <p:nvPicPr>
          <p:cNvPr id="4098" name="Picture 2" descr="http://www.blueplanet.nsw.edu.au/SiteFiles/blueplanetnsweduau/cloud_seedin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131" y="1988464"/>
            <a:ext cx="5659493" cy="3692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6859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45526"/>
            <a:ext cx="7886700" cy="3844447"/>
          </a:xfrm>
        </p:spPr>
        <p:txBody>
          <a:bodyPr>
            <a:normAutofit fontScale="92500" lnSpcReduction="10000"/>
          </a:bodyPr>
          <a:lstStyle/>
          <a:p>
            <a:pPr marL="0" indent="0">
              <a:buNone/>
            </a:pPr>
            <a:r>
              <a:rPr lang="en-US" dirty="0"/>
              <a:t>Does Cloud Seeding Work?</a:t>
            </a:r>
          </a:p>
          <a:p>
            <a:pPr marL="0" indent="0">
              <a:buNone/>
            </a:pPr>
            <a:endParaRPr lang="en-US" dirty="0"/>
          </a:p>
          <a:p>
            <a:pPr marL="0" indent="0">
              <a:buNone/>
            </a:pPr>
            <a:r>
              <a:rPr lang="en-US" dirty="0"/>
              <a:t>On days that were deemed suitable for cloud seeding, a random mechanism was used to decide whether to seed the target cloud on that day or to leave it unseeded as a control.  Precipitation was measured as the total rain volume falling from the cloud base following the airplane seeding run, as measured by radar.  We would like to test at the alpha = .05 level of significance whether cloud seeding is effective in increasing precipitation.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13108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5552</TotalTime>
  <Words>8712</Words>
  <Application>Microsoft Macintosh PowerPoint</Application>
  <PresentationFormat>On-screen Show (4:3)</PresentationFormat>
  <Paragraphs>830</Paragraphs>
  <Slides>147</Slides>
  <Notes>7</Notes>
  <HiddenSlides>21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147</vt:i4>
      </vt:variant>
    </vt:vector>
  </HeadingPairs>
  <TitlesOfParts>
    <vt:vector size="155" baseType="lpstr">
      <vt:lpstr>Arial</vt:lpstr>
      <vt:lpstr>Calibri</vt:lpstr>
      <vt:lpstr>Calibri Light</vt:lpstr>
      <vt:lpstr>Cambria Math</vt:lpstr>
      <vt:lpstr>Times New Roman</vt:lpstr>
      <vt:lpstr>Wingdings</vt:lpstr>
      <vt:lpstr>Office Theme</vt:lpstr>
      <vt:lpstr>Graph Sheet</vt:lpstr>
      <vt:lpstr>For Live Session Assignment Unit 3</vt:lpstr>
      <vt:lpstr>Part 1</vt:lpstr>
      <vt:lpstr>Quick Quiz Questions (QQQS)  (≤1 hour)</vt:lpstr>
      <vt:lpstr>Question 1</vt:lpstr>
      <vt:lpstr>Question 2</vt:lpstr>
      <vt:lpstr>Question 3</vt:lpstr>
      <vt:lpstr>Question 4</vt:lpstr>
      <vt:lpstr>End Quick Quiz Questions (QQQs) </vt:lpstr>
      <vt:lpstr>End Part 1</vt:lpstr>
      <vt:lpstr>Confidence Intervals and Hypothesis Tests</vt:lpstr>
      <vt:lpstr>PowerPoint Presentation</vt:lpstr>
      <vt:lpstr>The Take Away</vt:lpstr>
      <vt:lpstr>Let’s Look at this Equivalence from the Hypothesis Test Point of View!</vt:lpstr>
      <vt:lpstr>Beach Comber patron ages: Revised Write Up!</vt:lpstr>
      <vt:lpstr>Finding the P-value</vt:lpstr>
      <vt:lpstr>Finding the P-value</vt:lpstr>
      <vt:lpstr>Finding the P-value</vt:lpstr>
      <vt:lpstr>Finding the P-value</vt:lpstr>
      <vt:lpstr>Finding the P-value</vt:lpstr>
      <vt:lpstr>The Take Away</vt:lpstr>
      <vt:lpstr>Assumptions of one sample T-Tests</vt:lpstr>
      <vt:lpstr>Robustness of One Sample T-test / CI</vt:lpstr>
      <vt:lpstr>PowerPoint Presentation</vt:lpstr>
      <vt:lpstr>1000 CIs for the Mean of an Exponential(1) Distribution: n = 10</vt:lpstr>
      <vt:lpstr>1000 CIs for the Mean of an Exponential(1) Distribution: n = 100</vt:lpstr>
      <vt:lpstr>Given Data, How Do We Check the Normality Assumption?  Visually!</vt:lpstr>
      <vt:lpstr>Normal q-q Plot</vt:lpstr>
      <vt:lpstr>Normal q-q Plot</vt:lpstr>
      <vt:lpstr>Given Data, How Do We Check the Normality Assumption? Visually!</vt:lpstr>
      <vt:lpstr>Given Data, How Do We Check the Normality Assumption? Visually!</vt:lpstr>
      <vt:lpstr>Given Data, How Do We Check the Normality Assumption? Visually!</vt:lpstr>
      <vt:lpstr>Beware of small sample sizes!</vt:lpstr>
      <vt:lpstr>A Way to Decide: </vt:lpstr>
      <vt:lpstr>A Complete Analysis:</vt:lpstr>
      <vt:lpstr>Example: Beach Comber</vt:lpstr>
      <vt:lpstr>Example: Comber</vt:lpstr>
      <vt:lpstr>Revised Write Up!</vt:lpstr>
      <vt:lpstr>Example: Bats</vt:lpstr>
      <vt:lpstr>Example: Bats</vt:lpstr>
      <vt:lpstr>PowerPoint Presentation</vt:lpstr>
      <vt:lpstr>Assumptions of one and two  sample T-Tests</vt:lpstr>
      <vt:lpstr>What happens if the normality assumption is broken?</vt:lpstr>
      <vt:lpstr>When data is not normal</vt:lpstr>
      <vt:lpstr>PowerPoint Presentation</vt:lpstr>
      <vt:lpstr>Evidence of Inequality of Variance: VISUAL</vt:lpstr>
      <vt:lpstr>Evidence of Inequality of Variance: VISUAL</vt:lpstr>
      <vt:lpstr>PowerPoint Presentation</vt:lpstr>
      <vt:lpstr>Evidence of Inequality of Variance: F-Test for Equal Variance</vt:lpstr>
      <vt:lpstr>Evidence of Inequality of Variance: F-Test / VISUAL</vt:lpstr>
      <vt:lpstr>What happens if the assumption of equal variances (standard deviations) is broken?</vt:lpstr>
      <vt:lpstr>When variances are not equal</vt:lpstr>
      <vt:lpstr>The Take Away</vt:lpstr>
      <vt:lpstr>Break Out! LET’S TRY SOME!</vt:lpstr>
      <vt:lpstr>Happiness Study</vt:lpstr>
      <vt:lpstr>Happiness Study</vt:lpstr>
      <vt:lpstr>Happiness Study</vt:lpstr>
      <vt:lpstr>Mice Study</vt:lpstr>
      <vt:lpstr>Mice Study</vt:lpstr>
      <vt:lpstr>Mice Study</vt:lpstr>
      <vt:lpstr>End Break Out 1</vt:lpstr>
      <vt:lpstr>Activity 1 (≤ 2 hours)</vt:lpstr>
      <vt:lpstr>Examples of A Complete Analysis:</vt:lpstr>
      <vt:lpstr>Example: Beach Comber</vt:lpstr>
      <vt:lpstr>Example: Comber</vt:lpstr>
      <vt:lpstr>Revised Write Up!</vt:lpstr>
      <vt:lpstr>Example: Bats</vt:lpstr>
      <vt:lpstr>Example: Bats</vt:lpstr>
      <vt:lpstr>PowerPoint Presentation</vt:lpstr>
      <vt:lpstr>FULL EXAMPLE: CREATIVITY STUDY!</vt:lpstr>
      <vt:lpstr>Full Example: Creativity Data</vt:lpstr>
      <vt:lpstr>First Check …. q-q Plot</vt:lpstr>
      <vt:lpstr>Histograms</vt:lpstr>
      <vt:lpstr>Normality Assumption</vt:lpstr>
      <vt:lpstr>Full Example: Creativity Data</vt:lpstr>
      <vt:lpstr>Equality of Variances </vt:lpstr>
      <vt:lpstr>Full Example: Creativity Data</vt:lpstr>
      <vt:lpstr>Independent Observations</vt:lpstr>
      <vt:lpstr>Full Example: Creativity Data</vt:lpstr>
      <vt:lpstr>Let’s Formalize This Test Into 6 Steps!</vt:lpstr>
      <vt:lpstr>Full Example: Creativity Data</vt:lpstr>
      <vt:lpstr>Let’s Fill in the P-value (and add a CI)!</vt:lpstr>
      <vt:lpstr>Break Out 2: Age Discrimination  </vt:lpstr>
      <vt:lpstr>Question 1: ( ≤2 hours) </vt:lpstr>
      <vt:lpstr>Question 1 ( ≤2 hours)</vt:lpstr>
      <vt:lpstr>PowerPoint Presentation</vt:lpstr>
      <vt:lpstr>Question 1: Solution</vt:lpstr>
      <vt:lpstr>Question 1: Solution</vt:lpstr>
      <vt:lpstr>Question 1: Solution </vt:lpstr>
      <vt:lpstr>Question 1: Solution</vt:lpstr>
      <vt:lpstr>Question 1: Solution</vt:lpstr>
      <vt:lpstr>Question 1: Solution</vt:lpstr>
      <vt:lpstr>Question 1: Solution</vt:lpstr>
      <vt:lpstr>Question 1: Solution</vt:lpstr>
      <vt:lpstr>Question 1: Solution</vt:lpstr>
      <vt:lpstr>Activity 2: Log Transformations ( ≤2 hours)</vt:lpstr>
      <vt:lpstr>Transformations</vt:lpstr>
      <vt:lpstr>Log Transformation</vt:lpstr>
      <vt:lpstr>Cloud Seeding!</vt:lpstr>
      <vt:lpstr>PowerPoint Presentation</vt:lpstr>
      <vt:lpstr>Cloud Seeding: Original Data</vt:lpstr>
      <vt:lpstr>After Log Transformation</vt:lpstr>
      <vt:lpstr>T Test and Confidence!!!</vt:lpstr>
      <vt:lpstr>Example Write Ups…. </vt:lpstr>
      <vt:lpstr>Cloud Seeding Book Example</vt:lpstr>
      <vt:lpstr>Recap: The Take Away</vt:lpstr>
      <vt:lpstr>Question 2</vt:lpstr>
      <vt:lpstr>Appendix</vt:lpstr>
      <vt:lpstr>Theory</vt:lpstr>
      <vt:lpstr>Log Transformations: Theory</vt:lpstr>
      <vt:lpstr>Log Transformations: Theory</vt:lpstr>
      <vt:lpstr>Log (base e) Transformations: Theory</vt:lpstr>
      <vt:lpstr>Log (base 10) Transformations: Theory</vt:lpstr>
      <vt:lpstr>Example 2</vt:lpstr>
      <vt:lpstr>FULL EXAMPLE:  SSHA Data</vt:lpstr>
      <vt:lpstr>Full Example: SSHA Data</vt:lpstr>
      <vt:lpstr>First Check …. q-q Plot</vt:lpstr>
      <vt:lpstr>Histograms</vt:lpstr>
      <vt:lpstr>Normality Assumption</vt:lpstr>
      <vt:lpstr>Full Example: SSHA Data</vt:lpstr>
      <vt:lpstr>Equality of Variances </vt:lpstr>
      <vt:lpstr>Full Example: SSHA Data</vt:lpstr>
      <vt:lpstr>Independent Observations</vt:lpstr>
      <vt:lpstr>Full Example: SSHA Data</vt:lpstr>
      <vt:lpstr>Run The Two Sample T-Test!!!</vt:lpstr>
      <vt:lpstr>Critical Value</vt:lpstr>
      <vt:lpstr>Two Sample T-Test … SAS Output</vt:lpstr>
      <vt:lpstr>Let’s Formalize This Test Into 6 Steps!</vt:lpstr>
      <vt:lpstr>Full Example: SSHA Data</vt:lpstr>
      <vt:lpstr>Scope</vt:lpstr>
      <vt:lpstr>Two Sample T-Test … SAS Output</vt:lpstr>
      <vt:lpstr>Conclusion</vt:lpstr>
      <vt:lpstr>ANOTHER FULL EXAMPLE</vt:lpstr>
      <vt:lpstr>FULL EXAMPLE:  Promotion Data</vt:lpstr>
      <vt:lpstr>Full Example: Promotion Data</vt:lpstr>
      <vt:lpstr>First Check …. q-q Plot</vt:lpstr>
      <vt:lpstr>Histograms</vt:lpstr>
      <vt:lpstr>Normality Assumption</vt:lpstr>
      <vt:lpstr>Full Example: Promotion Data</vt:lpstr>
      <vt:lpstr>Equality of Variances </vt:lpstr>
      <vt:lpstr>Full Example: Promotion Data</vt:lpstr>
      <vt:lpstr>Independent Observations</vt:lpstr>
      <vt:lpstr>Full Example: Promotion Data</vt:lpstr>
      <vt:lpstr>Run The Two Sample T-Test!!!</vt:lpstr>
      <vt:lpstr>Two Sample T-Test … SAS Output</vt:lpstr>
      <vt:lpstr>Full Example: Promotion Data</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cp:revision>
  <dcterms:created xsi:type="dcterms:W3CDTF">2020-01-15T21:51:05Z</dcterms:created>
  <dcterms:modified xsi:type="dcterms:W3CDTF">2020-01-25T15:52:09Z</dcterms:modified>
</cp:coreProperties>
</file>